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0"/>
  </p:notesMasterIdLst>
  <p:handoutMasterIdLst>
    <p:handoutMasterId r:id="rId31"/>
  </p:handoutMasterIdLst>
  <p:sldIdLst>
    <p:sldId id="256"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xx" initials="DM" lastIdx="2" clrIdx="0"/>
  <p:cmAuthor id="1" name="Kristen" initials="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4" autoAdjust="0"/>
    <p:restoredTop sz="83216" autoAdjust="0"/>
  </p:normalViewPr>
  <p:slideViewPr>
    <p:cSldViewPr>
      <p:cViewPr varScale="1">
        <p:scale>
          <a:sx n="69" d="100"/>
          <a:sy n="69" d="100"/>
        </p:scale>
        <p:origin x="581" y="67"/>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pneb.com.au/recycling.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095AA-877C-4EF0-8747-5F02FD69C173}" type="slidenum">
              <a:rPr lang="en-US"/>
              <a:pPr eaLnBrk="1" hangingPunct="1"/>
              <a:t>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Student Questions: 1) What do you see in each of the following pictures? </a:t>
            </a:r>
            <a:r>
              <a:rPr lang="en-US" b="1" dirty="0" smtClean="0"/>
              <a:t>Answer: </a:t>
            </a:r>
            <a:r>
              <a:rPr lang="en-US" dirty="0" smtClean="0"/>
              <a:t>Upper left is a land fill buried and leveled out. Center is a factory. Lower center is a barge that is full of waste. 2)  What, if anything, can be done to prevent or limit some of this waste and pollution? </a:t>
            </a:r>
            <a:r>
              <a:rPr lang="en-US" b="1" dirty="0" smtClean="0"/>
              <a:t>Answer: </a:t>
            </a:r>
            <a:r>
              <a:rPr lang="en-US" dirty="0" smtClean="0"/>
              <a:t>Better recycling practices and alternative energy.</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33042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780F7E-9982-42A7-8C6C-84B9D7A7808E}" type="slidenum">
              <a:rPr lang="en-US"/>
              <a:pPr eaLnBrk="1" hangingPunct="1"/>
              <a:t>11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Use examples: Coal, wood, etc.</a:t>
            </a:r>
          </a:p>
        </p:txBody>
      </p:sp>
    </p:spTree>
    <p:extLst>
      <p:ext uri="{BB962C8B-B14F-4D97-AF65-F5344CB8AC3E}">
        <p14:creationId xmlns:p14="http://schemas.microsoft.com/office/powerpoint/2010/main" val="251547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100405-AF25-4D63-9943-80A3D8F639FC}" type="slidenum">
              <a:rPr lang="en-US"/>
              <a:pPr eaLnBrk="1" hangingPunct="1"/>
              <a:t>12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4490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3EBB62-F7F6-477C-B2A7-6EB5BFE0059E}" type="slidenum">
              <a:rPr lang="en-US"/>
              <a:pPr eaLnBrk="1" hangingPunct="1"/>
              <a:t>13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All products have different manufacturing processes.</a:t>
            </a:r>
          </a:p>
        </p:txBody>
      </p:sp>
    </p:spTree>
    <p:extLst>
      <p:ext uri="{BB962C8B-B14F-4D97-AF65-F5344CB8AC3E}">
        <p14:creationId xmlns:p14="http://schemas.microsoft.com/office/powerpoint/2010/main" val="2956660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2D8C7F-7D69-4D1C-8EBF-ABB06E0E0333}" type="slidenum">
              <a:rPr lang="en-US"/>
              <a:pPr eaLnBrk="1" hangingPunct="1"/>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Mention to students examples of products that have long useable rates and some with short useable rates.</a:t>
            </a:r>
          </a:p>
          <a:p>
            <a:pPr eaLnBrk="1" hangingPunct="1"/>
            <a:r>
              <a:rPr lang="en-US" dirty="0" smtClean="0"/>
              <a:t>Appliances have long useable rates when compared to a disposable razor, etc.</a:t>
            </a:r>
          </a:p>
          <a:p>
            <a:pPr eaLnBrk="1" hangingPunct="1"/>
            <a:endParaRPr lang="en-US" dirty="0" smtClean="0"/>
          </a:p>
        </p:txBody>
      </p:sp>
    </p:spTree>
    <p:extLst>
      <p:ext uri="{BB962C8B-B14F-4D97-AF65-F5344CB8AC3E}">
        <p14:creationId xmlns:p14="http://schemas.microsoft.com/office/powerpoint/2010/main" val="248604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13D00B-3D5A-4FFF-B4A4-7613E65ECF36}" type="slidenum">
              <a:rPr lang="en-US"/>
              <a:pPr eaLnBrk="1" hangingPunct="1"/>
              <a:t>15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It is important</a:t>
            </a:r>
            <a:r>
              <a:rPr lang="en-US" baseline="0" dirty="0" smtClean="0"/>
              <a:t> to reinforce to students that environmental impact is considered  when choosing materials for products design.</a:t>
            </a:r>
          </a:p>
          <a:p>
            <a:pPr eaLnBrk="1" hangingPunct="1"/>
            <a:endParaRPr lang="en-US" baseline="0" dirty="0" smtClean="0"/>
          </a:p>
          <a:p>
            <a:pPr eaLnBrk="1" hangingPunct="1"/>
            <a:r>
              <a:rPr lang="en-US" baseline="0" dirty="0" smtClean="0"/>
              <a:t>A possible discussion topic: What is the impact of computers and electronics on landfills due to their short life cycle.  What can be done to recycle these items?</a:t>
            </a:r>
            <a:endParaRPr lang="en-US" dirty="0" smtClean="0"/>
          </a:p>
        </p:txBody>
      </p:sp>
    </p:spTree>
    <p:extLst>
      <p:ext uri="{BB962C8B-B14F-4D97-AF65-F5344CB8AC3E}">
        <p14:creationId xmlns:p14="http://schemas.microsoft.com/office/powerpoint/2010/main" val="27075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6DEA7A-B293-4714-9CF9-0D13DF378583}" type="slidenum">
              <a:rPr lang="en-US"/>
              <a:pPr eaLnBrk="1" hangingPunct="1"/>
              <a:t>16</a:t>
            </a:fld>
            <a:endParaRPr lang="en-US"/>
          </a:p>
        </p:txBody>
      </p:sp>
    </p:spTree>
    <p:extLst>
      <p:ext uri="{BB962C8B-B14F-4D97-AF65-F5344CB8AC3E}">
        <p14:creationId xmlns:p14="http://schemas.microsoft.com/office/powerpoint/2010/main" val="3382420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A4EB82-FD0B-44E3-A4F5-9B10D03B9AB0}" type="slidenum">
              <a:rPr lang="en-US"/>
              <a:pPr eaLnBrk="1" hangingPunct="1"/>
              <a:t>17</a:t>
            </a:fld>
            <a:endParaRPr lang="en-US"/>
          </a:p>
        </p:txBody>
      </p:sp>
    </p:spTree>
    <p:extLst>
      <p:ext uri="{BB962C8B-B14F-4D97-AF65-F5344CB8AC3E}">
        <p14:creationId xmlns:p14="http://schemas.microsoft.com/office/powerpoint/2010/main" val="3082011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9E6C11-E2AA-4535-AD97-D1A1D8D1C0A7}" type="slidenum">
              <a:rPr lang="en-US"/>
              <a:pPr eaLnBrk="1" hangingPunct="1"/>
              <a:t>18</a:t>
            </a:fld>
            <a:endParaRPr lang="en-US"/>
          </a:p>
        </p:txBody>
      </p:sp>
    </p:spTree>
    <p:extLst>
      <p:ext uri="{BB962C8B-B14F-4D97-AF65-F5344CB8AC3E}">
        <p14:creationId xmlns:p14="http://schemas.microsoft.com/office/powerpoint/2010/main" val="162972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C1FB7D-E369-4E2F-8EAA-BD71A919D31B}" type="slidenum">
              <a:rPr lang="en-US"/>
              <a:pPr eaLnBrk="1" hangingPunct="1"/>
              <a:t>19</a:t>
            </a:fld>
            <a:endParaRPr lang="en-US"/>
          </a:p>
        </p:txBody>
      </p:sp>
    </p:spTree>
    <p:extLst>
      <p:ext uri="{BB962C8B-B14F-4D97-AF65-F5344CB8AC3E}">
        <p14:creationId xmlns:p14="http://schemas.microsoft.com/office/powerpoint/2010/main" val="3680658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395D22-B838-4D8E-A201-0BA7C87F8994}" type="slidenum">
              <a:rPr lang="en-US"/>
              <a:pPr eaLnBrk="1" hangingPunct="1"/>
              <a:t>20</a:t>
            </a:fld>
            <a:endParaRPr lang="en-US"/>
          </a:p>
        </p:txBody>
      </p:sp>
    </p:spTree>
    <p:extLst>
      <p:ext uri="{BB962C8B-B14F-4D97-AF65-F5344CB8AC3E}">
        <p14:creationId xmlns:p14="http://schemas.microsoft.com/office/powerpoint/2010/main" val="37585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824E18-0E0E-4B41-9CD7-3230B3484856}" type="slidenum">
              <a:rPr lang="en-US"/>
              <a:pPr eaLnBrk="1" hangingPunct="1"/>
              <a:t>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Talk about change: How our society has grown over the years; the increase in wants and needs; results</a:t>
            </a:r>
            <a:r>
              <a:rPr lang="en-US" baseline="0" dirty="0" smtClean="0"/>
              <a:t> in</a:t>
            </a:r>
            <a:r>
              <a:rPr lang="en-US" dirty="0" smtClean="0"/>
              <a:t> more pollution, waste, etc.</a:t>
            </a:r>
          </a:p>
        </p:txBody>
      </p:sp>
    </p:spTree>
    <p:extLst>
      <p:ext uri="{BB962C8B-B14F-4D97-AF65-F5344CB8AC3E}">
        <p14:creationId xmlns:p14="http://schemas.microsoft.com/office/powerpoint/2010/main" val="226873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014A0A-B815-4346-B466-5FA20EF36162}" type="slidenum">
              <a:rPr lang="en-US"/>
              <a:pPr eaLnBrk="1" hangingPunct="1"/>
              <a:t>21</a:t>
            </a:fld>
            <a:endParaRPr lang="en-US"/>
          </a:p>
        </p:txBody>
      </p:sp>
    </p:spTree>
    <p:extLst>
      <p:ext uri="{BB962C8B-B14F-4D97-AF65-F5344CB8AC3E}">
        <p14:creationId xmlns:p14="http://schemas.microsoft.com/office/powerpoint/2010/main" val="1165900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AA715A-901D-475D-9C73-38A95E296AAC}" type="slidenum">
              <a:rPr lang="en-US"/>
              <a:pPr eaLnBrk="1" hangingPunct="1"/>
              <a:t>22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Products made from recycled material</a:t>
            </a:r>
            <a:r>
              <a:rPr lang="en-US" baseline="0" dirty="0" smtClean="0"/>
              <a:t> include</a:t>
            </a:r>
            <a:r>
              <a:rPr lang="en-US" dirty="0" smtClean="0"/>
              <a:t> Frisbee from plastic benches, walkways from composites, and even the newspaper that we read daily.</a:t>
            </a:r>
          </a:p>
          <a:p>
            <a:pPr eaLnBrk="1" hangingPunct="1"/>
            <a:endParaRPr lang="en-US" dirty="0" smtClean="0"/>
          </a:p>
        </p:txBody>
      </p:sp>
    </p:spTree>
    <p:extLst>
      <p:ext uri="{BB962C8B-B14F-4D97-AF65-F5344CB8AC3E}">
        <p14:creationId xmlns:p14="http://schemas.microsoft.com/office/powerpoint/2010/main" val="147468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533354-F1C8-4131-9091-89319208A07E}" type="slidenum">
              <a:rPr lang="en-US"/>
              <a:pPr eaLnBrk="1" hangingPunct="1"/>
              <a:t>23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Landfills are filling at an alarming rate. The raw material for some products is becoming scarce. Decomposition</a:t>
            </a:r>
            <a:r>
              <a:rPr lang="en-US" baseline="0" dirty="0" smtClean="0"/>
              <a:t> requires a</a:t>
            </a:r>
            <a:r>
              <a:rPr lang="en-US" dirty="0" smtClean="0"/>
              <a:t> long time, etc. Heath issues arriving in and around waste sites are becoming more common. Help keep our earth clean for us and those after us.</a:t>
            </a:r>
          </a:p>
          <a:p>
            <a:pPr eaLnBrk="1" hangingPunct="1"/>
            <a:endParaRPr lang="en-US" dirty="0" smtClean="0"/>
          </a:p>
        </p:txBody>
      </p:sp>
    </p:spTree>
    <p:extLst>
      <p:ext uri="{BB962C8B-B14F-4D97-AF65-F5344CB8AC3E}">
        <p14:creationId xmlns:p14="http://schemas.microsoft.com/office/powerpoint/2010/main" val="3296360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34DE9A-5D1F-4127-A0A1-55EC83A118A4}" type="slidenum">
              <a:rPr lang="en-US"/>
              <a:pPr eaLnBrk="1" hangingPunct="1"/>
              <a:t>24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Usually products have signs on them indicating whether they can be recycled. If not, you can call your local recycling plant for verification.</a:t>
            </a:r>
          </a:p>
          <a:p>
            <a:pPr eaLnBrk="1" hangingPunct="1"/>
            <a:r>
              <a:rPr lang="en-US" dirty="0" smtClean="0"/>
              <a:t>Mention to students how important consumers are in the recycling process.</a:t>
            </a:r>
          </a:p>
          <a:p>
            <a:pPr eaLnBrk="1" hangingPunct="1"/>
            <a:r>
              <a:rPr lang="en-US" dirty="0" smtClean="0"/>
              <a:t>The process is dependent on the material. Discuss newspaper recycling. The collectors of these products have to collect and sell it to a paper dealer. The paper dealer then sells to the user. This is where the actual recycling (manufacturing one product into a new product) takes place. The user, usually a paper mill, separates the ink from the newspaper fibers through a chemical washing process. A </a:t>
            </a:r>
            <a:r>
              <a:rPr lang="en-US" dirty="0" err="1" smtClean="0"/>
              <a:t>slusher</a:t>
            </a:r>
            <a:r>
              <a:rPr lang="en-US" dirty="0" smtClean="0"/>
              <a:t> turns the material into pulp which is strengthened by wood chip pulp and then fed through steam heated rollers to flatten for use as paper again.</a:t>
            </a:r>
          </a:p>
          <a:p>
            <a:pPr eaLnBrk="1" hangingPunct="1"/>
            <a:endParaRPr lang="en-US" dirty="0" smtClean="0"/>
          </a:p>
        </p:txBody>
      </p:sp>
    </p:spTree>
    <p:extLst>
      <p:ext uri="{BB962C8B-B14F-4D97-AF65-F5344CB8AC3E}">
        <p14:creationId xmlns:p14="http://schemas.microsoft.com/office/powerpoint/2010/main" val="23189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40A5E3-9FF9-4D2D-9B4E-D810D03F0C2E}" type="slidenum">
              <a:rPr lang="en-US"/>
              <a:pPr eaLnBrk="1" hangingPunct="1"/>
              <a:t>25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Without the help of people like you and me, the process of recycling would not occur.</a:t>
            </a:r>
          </a:p>
        </p:txBody>
      </p:sp>
    </p:spTree>
    <p:extLst>
      <p:ext uri="{BB962C8B-B14F-4D97-AF65-F5344CB8AC3E}">
        <p14:creationId xmlns:p14="http://schemas.microsoft.com/office/powerpoint/2010/main" val="1631716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BDB389-34B2-4859-BB9C-BC21551E25CC}" type="slidenum">
              <a:rPr lang="en-US"/>
              <a:pPr eaLnBrk="1" hangingPunct="1"/>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hlinkClick r:id="rId3"/>
              </a:rPr>
              <a:t>http://www.pneb.com.au/recycling.html</a:t>
            </a:r>
            <a:endParaRPr lang="en-US" dirty="0" smtClean="0"/>
          </a:p>
          <a:p>
            <a:pPr eaLnBrk="1" hangingPunct="1"/>
            <a:r>
              <a:rPr lang="en-US" dirty="0" smtClean="0"/>
              <a:t>The Publishers National Environment Bureau (PNEB) is the association of Australia's leading newspaper and magazine publishers, working since 1990 to promote the sustainable recovery of old newspapers and magazines.</a:t>
            </a:r>
          </a:p>
        </p:txBody>
      </p:sp>
    </p:spTree>
    <p:extLst>
      <p:ext uri="{BB962C8B-B14F-4D97-AF65-F5344CB8AC3E}">
        <p14:creationId xmlns:p14="http://schemas.microsoft.com/office/powerpoint/2010/main" val="3043876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C4B84B-9FAB-4994-9CCF-921AF20B77A5}" type="slidenum">
              <a:rPr lang="en-US"/>
              <a:pPr eaLnBrk="1" hangingPunct="1"/>
              <a:t>27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Topic for discussion:</a:t>
            </a:r>
          </a:p>
          <a:p>
            <a:pPr eaLnBrk="1" hangingPunct="1"/>
            <a:r>
              <a:rPr lang="en-US" smtClean="0"/>
              <a:t>What can we do with items that are not easily recycled? What can we do with old tires, for example? Some companies are grinding up tires to use in roads. Some non-recyclable types of plastics are being ground and used to make composite materials. (sometimes used to make park benches).  How about used cooking oil as an automobile fuel?</a:t>
            </a:r>
          </a:p>
        </p:txBody>
      </p:sp>
    </p:spTree>
    <p:extLst>
      <p:ext uri="{BB962C8B-B14F-4D97-AF65-F5344CB8AC3E}">
        <p14:creationId xmlns:p14="http://schemas.microsoft.com/office/powerpoint/2010/main" val="374474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5B8899-CFE5-42F8-A258-EC85931D3032}" type="slidenum">
              <a:rPr lang="en-US"/>
              <a:pPr eaLnBrk="1" hangingPunct="1"/>
              <a:t>4</a:t>
            </a:fld>
            <a:endParaRPr lang="en-US"/>
          </a:p>
        </p:txBody>
      </p:sp>
    </p:spTree>
    <p:extLst>
      <p:ext uri="{BB962C8B-B14F-4D97-AF65-F5344CB8AC3E}">
        <p14:creationId xmlns:p14="http://schemas.microsoft.com/office/powerpoint/2010/main" val="345691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950064-819E-4F46-94C8-6187109E1E97}" type="slidenum">
              <a:rPr lang="en-US"/>
              <a:pPr eaLnBrk="1" hangingPunct="1"/>
              <a:t>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Teacher: Ask the question on the chalk board. Have students answer with yes or no and defend their answers.</a:t>
            </a:r>
          </a:p>
          <a:p>
            <a:pPr eaLnBrk="1" hangingPunct="1"/>
            <a:endParaRPr lang="en-US" smtClean="0"/>
          </a:p>
        </p:txBody>
      </p:sp>
    </p:spTree>
    <p:extLst>
      <p:ext uri="{BB962C8B-B14F-4D97-AF65-F5344CB8AC3E}">
        <p14:creationId xmlns:p14="http://schemas.microsoft.com/office/powerpoint/2010/main" val="93123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ABD6E8-0725-4CD0-8F28-435764F0D215}" type="slidenum">
              <a:rPr lang="en-US"/>
              <a:pPr eaLnBrk="1" hangingPunct="1"/>
              <a:t>6</a:t>
            </a:fld>
            <a:endParaRPr lang="en-US"/>
          </a:p>
        </p:txBody>
      </p:sp>
    </p:spTree>
    <p:extLst>
      <p:ext uri="{BB962C8B-B14F-4D97-AF65-F5344CB8AC3E}">
        <p14:creationId xmlns:p14="http://schemas.microsoft.com/office/powerpoint/2010/main" val="417374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80FFC1-3E09-447C-8AD4-B66BF5081893}" type="slidenum">
              <a:rPr lang="en-US"/>
              <a:pPr eaLnBrk="1" hangingPunct="1"/>
              <a:t>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Dialogue with the students concerning some possible dilemmas in the following slides. Mention the global and human impacts these have made. How is the sun affecting our decisions? Etc.</a:t>
            </a:r>
          </a:p>
        </p:txBody>
      </p:sp>
    </p:spTree>
    <p:extLst>
      <p:ext uri="{BB962C8B-B14F-4D97-AF65-F5344CB8AC3E}">
        <p14:creationId xmlns:p14="http://schemas.microsoft.com/office/powerpoint/2010/main" val="87785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53169F-39DD-4B22-A534-67091E1A1D1C}" type="slidenum">
              <a:rPr lang="en-US"/>
              <a:pPr eaLnBrk="1" hangingPunct="1"/>
              <a:t>8</a:t>
            </a:fld>
            <a:endParaRPr lang="en-US"/>
          </a:p>
        </p:txBody>
      </p:sp>
    </p:spTree>
    <p:extLst>
      <p:ext uri="{BB962C8B-B14F-4D97-AF65-F5344CB8AC3E}">
        <p14:creationId xmlns:p14="http://schemas.microsoft.com/office/powerpoint/2010/main" val="369693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F09D5C-3AF9-4CA9-8793-13032E4A40B6}" type="slidenum">
              <a:rPr lang="en-US"/>
              <a:pPr eaLnBrk="1" hangingPunct="1"/>
              <a:t>9</a:t>
            </a:fld>
            <a:endParaRPr lang="en-US"/>
          </a:p>
        </p:txBody>
      </p:sp>
    </p:spTree>
    <p:extLst>
      <p:ext uri="{BB962C8B-B14F-4D97-AF65-F5344CB8AC3E}">
        <p14:creationId xmlns:p14="http://schemas.microsoft.com/office/powerpoint/2010/main" val="971424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6FBDFB-3DBE-47A3-9926-3932DD296816}" type="slidenum">
              <a:rPr lang="en-US"/>
              <a:pPr eaLnBrk="1" hangingPunct="1"/>
              <a:t>10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Definition: The total process of creating, using, and disposing of consumer products made from the earth's resources. </a:t>
            </a:r>
          </a:p>
        </p:txBody>
      </p:sp>
    </p:spTree>
    <p:extLst>
      <p:ext uri="{BB962C8B-B14F-4D97-AF65-F5344CB8AC3E}">
        <p14:creationId xmlns:p14="http://schemas.microsoft.com/office/powerpoint/2010/main" val="3060102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images.google.com/imgres?imgurl=http://www.resource.nsw.gov.au/murfy/images/Newspaper.gif&amp;imgrefurl=http://www.resource.nsw.gov.au/murfy/&amp;h=1031&amp;w=564&amp;sz=70&amp;tbnid=tPaWGS3c_nsJ:&amp;tbnh=150&amp;tbnw=82&amp;hl=en&amp;start=3&amp;prev=/images?q=newspaper&amp;imgsz=xxlarge&amp;hl=en&amp;lr=&amp;sa=G" TargetMode="External"/><Relationship Id="rId7"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hyperlink" Target="http://www.dnr.state.wi.us/org/caer/cea/publications/clipart/gifs/oilrcy2.gi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forums.autoweek.com/servlet/JiveServlet/download/10-17803-388621-13273/automobiles-1120738492-929477-0-1120739551-ls.jpg" TargetMode="External"/><Relationship Id="rId7" Type="http://schemas.openxmlformats.org/officeDocument/2006/relationships/hyperlink" Target="http://www.euscea.org/upload_billeder/5012.jp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hyperlink" Target="http://www.vitalsudmorvan.org/morvan/cloudmakingnuclearpowerplant.JPG"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Global, Human, </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and Ethical Impacts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Product Lifecycle</a:t>
            </a:r>
          </a:p>
        </p:txBody>
      </p:sp>
      <p:sp>
        <p:nvSpPr>
          <p:cNvPr id="11267" name="Rectangle 3"/>
          <p:cNvSpPr>
            <a:spLocks noGrp="1" noChangeArrowheads="1"/>
          </p:cNvSpPr>
          <p:nvPr>
            <p:ph type="body" idx="1"/>
          </p:nvPr>
        </p:nvSpPr>
        <p:spPr>
          <a:xfrm>
            <a:off x="457200" y="1219200"/>
            <a:ext cx="8229600" cy="4906963"/>
          </a:xfrm>
        </p:spPr>
        <p:txBody>
          <a:bodyPr/>
          <a:lstStyle/>
          <a:p>
            <a:pPr eaLnBrk="1" hangingPunct="1"/>
            <a:r>
              <a:rPr lang="en-US" sz="2800" smtClean="0">
                <a:solidFill>
                  <a:srgbClr val="003399"/>
                </a:solidFill>
              </a:rPr>
              <a:t>Definition</a:t>
            </a:r>
          </a:p>
          <a:p>
            <a:pPr eaLnBrk="1" hangingPunct="1"/>
            <a:r>
              <a:rPr lang="en-US" sz="2800" smtClean="0">
                <a:solidFill>
                  <a:srgbClr val="003399"/>
                </a:solidFill>
              </a:rPr>
              <a:t>Five Steps</a:t>
            </a:r>
          </a:p>
          <a:p>
            <a:pPr eaLnBrk="1" hangingPunct="1">
              <a:buFontTx/>
              <a:buNone/>
            </a:pPr>
            <a:r>
              <a:rPr lang="en-US" smtClean="0"/>
              <a:t> </a:t>
            </a:r>
            <a:endParaRPr lang="en-US" b="1" smtClean="0"/>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438400"/>
            <a:ext cx="73152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380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Raise and Extract</a:t>
            </a:r>
          </a:p>
        </p:txBody>
      </p:sp>
      <p:sp>
        <p:nvSpPr>
          <p:cNvPr id="12291" name="Rectangle 3"/>
          <p:cNvSpPr>
            <a:spLocks noGrp="1" noChangeArrowheads="1"/>
          </p:cNvSpPr>
          <p:nvPr>
            <p:ph type="body" idx="1"/>
          </p:nvPr>
        </p:nvSpPr>
        <p:spPr>
          <a:xfrm>
            <a:off x="381000" y="609600"/>
            <a:ext cx="8229600" cy="4525963"/>
          </a:xfrm>
        </p:spPr>
        <p:txBody>
          <a:bodyPr/>
          <a:lstStyle/>
          <a:p>
            <a:pPr eaLnBrk="1" hangingPunct="1">
              <a:buFontTx/>
              <a:buNone/>
            </a:pPr>
            <a:endParaRPr lang="en-US" dirty="0" smtClean="0"/>
          </a:p>
          <a:p>
            <a:pPr eaLnBrk="1" hangingPunct="1"/>
            <a:r>
              <a:rPr lang="en-US" sz="2800" dirty="0" smtClean="0"/>
              <a:t>All consumer products begin their lifecycle with </a:t>
            </a:r>
          </a:p>
          <a:p>
            <a:pPr eaLnBrk="1" hangingPunct="1">
              <a:buFontTx/>
              <a:buNone/>
            </a:pPr>
            <a:r>
              <a:rPr lang="en-US" sz="2800" dirty="0" smtClean="0"/>
              <a:t>	a dependence on the natural environment</a:t>
            </a:r>
          </a:p>
          <a:p>
            <a:pPr eaLnBrk="1" hangingPunct="1"/>
            <a:r>
              <a:rPr lang="en-US" sz="2800" dirty="0" smtClean="0"/>
              <a:t>Some form of energy is always required to extract the natural resources from the earth or its atmosphere</a:t>
            </a: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810000"/>
            <a:ext cx="4876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2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Process</a:t>
            </a:r>
          </a:p>
        </p:txBody>
      </p:sp>
      <p:sp>
        <p:nvSpPr>
          <p:cNvPr id="13315" name="Rectangle 3"/>
          <p:cNvSpPr>
            <a:spLocks noGrp="1" noChangeArrowheads="1"/>
          </p:cNvSpPr>
          <p:nvPr>
            <p:ph type="body" idx="1"/>
          </p:nvPr>
        </p:nvSpPr>
        <p:spPr/>
        <p:txBody>
          <a:bodyPr/>
          <a:lstStyle/>
          <a:p>
            <a:pPr eaLnBrk="1" hangingPunct="1"/>
            <a:r>
              <a:rPr lang="en-US" sz="2800" dirty="0" smtClean="0"/>
              <a:t>Raw materials are processed or refined</a:t>
            </a:r>
          </a:p>
          <a:p>
            <a:pPr eaLnBrk="1" hangingPunct="1"/>
            <a:r>
              <a:rPr lang="en-US" sz="2800" dirty="0" smtClean="0"/>
              <a:t>Energy is required for the processing and refining</a:t>
            </a:r>
            <a:endParaRPr lang="en-US" dirty="0" smtClean="0"/>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2004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882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Manufacture</a:t>
            </a:r>
          </a:p>
        </p:txBody>
      </p:sp>
      <p:sp>
        <p:nvSpPr>
          <p:cNvPr id="14339" name="Rectangle 3"/>
          <p:cNvSpPr>
            <a:spLocks noGrp="1" noChangeArrowheads="1"/>
          </p:cNvSpPr>
          <p:nvPr>
            <p:ph type="body" idx="1"/>
          </p:nvPr>
        </p:nvSpPr>
        <p:spPr>
          <a:xfrm>
            <a:off x="381000" y="838200"/>
            <a:ext cx="8229600" cy="4525963"/>
          </a:xfrm>
        </p:spPr>
        <p:txBody>
          <a:bodyPr/>
          <a:lstStyle/>
          <a:p>
            <a:pPr eaLnBrk="1" hangingPunct="1">
              <a:buFontTx/>
              <a:buNone/>
            </a:pPr>
            <a:endParaRPr lang="en-US" dirty="0" smtClean="0"/>
          </a:p>
          <a:p>
            <a:pPr eaLnBrk="1" hangingPunct="1"/>
            <a:r>
              <a:rPr lang="en-US" sz="2800" dirty="0" smtClean="0"/>
              <a:t>Additional energy is required as the processed or refined materials move through the manufacturing and assembly process</a:t>
            </a:r>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00400"/>
            <a:ext cx="426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25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Use</a:t>
            </a:r>
          </a:p>
        </p:txBody>
      </p:sp>
      <p:sp>
        <p:nvSpPr>
          <p:cNvPr id="15363" name="Rectangle 3"/>
          <p:cNvSpPr>
            <a:spLocks noGrp="1" noChangeArrowheads="1"/>
          </p:cNvSpPr>
          <p:nvPr>
            <p:ph type="body" idx="1"/>
          </p:nvPr>
        </p:nvSpPr>
        <p:spPr>
          <a:xfrm>
            <a:off x="457200" y="609600"/>
            <a:ext cx="8229600" cy="4525963"/>
          </a:xfrm>
        </p:spPr>
        <p:txBody>
          <a:bodyPr/>
          <a:lstStyle/>
          <a:p>
            <a:pPr eaLnBrk="1" hangingPunct="1">
              <a:buFontTx/>
              <a:buNone/>
            </a:pPr>
            <a:endParaRPr lang="en-US" dirty="0" smtClean="0"/>
          </a:p>
          <a:p>
            <a:pPr eaLnBrk="1" hangingPunct="1"/>
            <a:r>
              <a:rPr lang="en-US" sz="2800" dirty="0" smtClean="0"/>
              <a:t>Consumer products are transported to stores (consuming additional energy) and are ready for purchase</a:t>
            </a:r>
          </a:p>
          <a:p>
            <a:pPr eaLnBrk="1" hangingPunct="1"/>
            <a:r>
              <a:rPr lang="en-US" sz="2800" dirty="0" smtClean="0"/>
              <a:t>Products remain at this stage as long as they are usable or repairable</a:t>
            </a:r>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0" y="3810000"/>
            <a:ext cx="177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150" y="3810000"/>
            <a:ext cx="1943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66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Dispose</a:t>
            </a:r>
          </a:p>
        </p:txBody>
      </p:sp>
      <p:sp>
        <p:nvSpPr>
          <p:cNvPr id="16387" name="Rectangle 3"/>
          <p:cNvSpPr>
            <a:spLocks noGrp="1" noChangeArrowheads="1"/>
          </p:cNvSpPr>
          <p:nvPr>
            <p:ph type="body" idx="1"/>
          </p:nvPr>
        </p:nvSpPr>
        <p:spPr>
          <a:xfrm>
            <a:off x="457200" y="838200"/>
            <a:ext cx="8229600" cy="4830763"/>
          </a:xfrm>
        </p:spPr>
        <p:txBody>
          <a:bodyPr/>
          <a:lstStyle/>
          <a:p>
            <a:pPr eaLnBrk="1" hangingPunct="1">
              <a:buFontTx/>
              <a:buNone/>
            </a:pPr>
            <a:endParaRPr lang="en-US" dirty="0" smtClean="0"/>
          </a:p>
          <a:p>
            <a:pPr eaLnBrk="1" hangingPunct="1"/>
            <a:r>
              <a:rPr lang="en-US" sz="2800" dirty="0" smtClean="0"/>
              <a:t>When the product is no longer of use to us, we “get rid” of it</a:t>
            </a:r>
          </a:p>
          <a:p>
            <a:pPr eaLnBrk="1" hangingPunct="1">
              <a:buFontTx/>
              <a:buNone/>
            </a:pPr>
            <a:endParaRPr lang="en-US" sz="2800" dirty="0" smtClean="0"/>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19" y="3505200"/>
            <a:ext cx="31242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1438" y="3505200"/>
            <a:ext cx="2333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3682" y="35052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801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EPA Guidelines</a:t>
            </a:r>
          </a:p>
        </p:txBody>
      </p:sp>
      <p:sp>
        <p:nvSpPr>
          <p:cNvPr id="17411" name="Rectangle 3"/>
          <p:cNvSpPr>
            <a:spLocks noGrp="1" noChangeArrowheads="1"/>
          </p:cNvSpPr>
          <p:nvPr>
            <p:ph type="body" idx="1"/>
          </p:nvPr>
        </p:nvSpPr>
        <p:spPr/>
        <p:txBody>
          <a:bodyPr/>
          <a:lstStyle/>
          <a:p>
            <a:pPr eaLnBrk="1" hangingPunct="1"/>
            <a:r>
              <a:rPr lang="en-US" sz="2800" dirty="0" smtClean="0"/>
              <a:t>EPA: Environmental Protection Agency. This organization’s mission is to protect human health and the environment</a:t>
            </a:r>
          </a:p>
        </p:txBody>
      </p:sp>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100" y="3200400"/>
            <a:ext cx="6019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790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EPA Guidelines</a:t>
            </a:r>
          </a:p>
        </p:txBody>
      </p:sp>
      <p:sp>
        <p:nvSpPr>
          <p:cNvPr id="18435" name="Rectangle 3"/>
          <p:cNvSpPr>
            <a:spLocks noGrp="1" noChangeArrowheads="1"/>
          </p:cNvSpPr>
          <p:nvPr>
            <p:ph type="body" idx="1"/>
          </p:nvPr>
        </p:nvSpPr>
        <p:spPr/>
        <p:txBody>
          <a:bodyPr/>
          <a:lstStyle/>
          <a:p>
            <a:pPr eaLnBrk="1" hangingPunct="1"/>
            <a:r>
              <a:rPr lang="en-US" sz="2800" dirty="0" smtClean="0"/>
              <a:t>The EPA works to develop and enforce regulations that implement environmental laws enacted by Congress</a:t>
            </a:r>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200400"/>
            <a:ext cx="81534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349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EPA Guidelines</a:t>
            </a:r>
          </a:p>
        </p:txBody>
      </p:sp>
      <p:sp>
        <p:nvSpPr>
          <p:cNvPr id="19459" name="Rectangle 3"/>
          <p:cNvSpPr>
            <a:spLocks noGrp="1" noChangeArrowheads="1"/>
          </p:cNvSpPr>
          <p:nvPr>
            <p:ph type="body" idx="1"/>
          </p:nvPr>
        </p:nvSpPr>
        <p:spPr>
          <a:xfrm>
            <a:off x="457200" y="1752600"/>
            <a:ext cx="7696200" cy="4373563"/>
          </a:xfrm>
        </p:spPr>
        <p:txBody>
          <a:bodyPr/>
          <a:lstStyle/>
          <a:p>
            <a:pPr eaLnBrk="1" hangingPunct="1"/>
            <a:r>
              <a:rPr lang="en-US" sz="2800" dirty="0" smtClean="0"/>
              <a:t>The EPA is responsible for researching and setting national standards for a variety of environmental programs</a:t>
            </a:r>
          </a:p>
          <a:p>
            <a:pPr eaLnBrk="1" hangingPunct="1"/>
            <a:endParaRPr lang="en-US" sz="2800" dirty="0" smtClean="0"/>
          </a:p>
          <a:p>
            <a:pPr eaLnBrk="1" hangingPunct="1"/>
            <a:r>
              <a:rPr lang="en-US" sz="2800" dirty="0" smtClean="0"/>
              <a:t>The EPA delegates to states and tribes the responsibility for issuing permits and monitoring and enforcing compliance</a:t>
            </a:r>
          </a:p>
        </p:txBody>
      </p:sp>
    </p:spTree>
    <p:extLst>
      <p:ext uri="{BB962C8B-B14F-4D97-AF65-F5344CB8AC3E}">
        <p14:creationId xmlns:p14="http://schemas.microsoft.com/office/powerpoint/2010/main" val="3247581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OSHA Guidelines</a:t>
            </a:r>
          </a:p>
        </p:txBody>
      </p:sp>
      <p:sp>
        <p:nvSpPr>
          <p:cNvPr id="20483" name="Rectangle 3"/>
          <p:cNvSpPr>
            <a:spLocks noGrp="1" noChangeArrowheads="1"/>
          </p:cNvSpPr>
          <p:nvPr>
            <p:ph type="body" idx="1"/>
          </p:nvPr>
        </p:nvSpPr>
        <p:spPr>
          <a:xfrm>
            <a:off x="457200" y="1676400"/>
            <a:ext cx="5715000" cy="4525963"/>
          </a:xfrm>
        </p:spPr>
        <p:txBody>
          <a:bodyPr/>
          <a:lstStyle/>
          <a:p>
            <a:pPr eaLnBrk="1" hangingPunct="1">
              <a:lnSpc>
                <a:spcPct val="80000"/>
              </a:lnSpc>
            </a:pPr>
            <a:r>
              <a:rPr lang="en-US" sz="2800" dirty="0" smtClean="0"/>
              <a:t>OSHA (Occupational Safety and Health Administration)</a:t>
            </a:r>
          </a:p>
          <a:p>
            <a:pPr eaLnBrk="1" hangingPunct="1">
              <a:lnSpc>
                <a:spcPct val="80000"/>
              </a:lnSpc>
            </a:pPr>
            <a:endParaRPr lang="en-US" sz="2800" dirty="0" smtClean="0"/>
          </a:p>
          <a:p>
            <a:pPr eaLnBrk="1" hangingPunct="1">
              <a:lnSpc>
                <a:spcPct val="80000"/>
              </a:lnSpc>
            </a:pPr>
            <a:r>
              <a:rPr lang="en-US" sz="2800" dirty="0" smtClean="0"/>
              <a:t>OSHA's mission is to assure the safety and health of America's workers by setting and enforcing standards; providing training, outreach, and education; establishing partnerships; and encouraging continual improvement in workplace safety and health</a:t>
            </a:r>
          </a:p>
          <a:p>
            <a:pPr eaLnBrk="1" hangingPunct="1">
              <a:lnSpc>
                <a:spcPct val="80000"/>
              </a:lnSpc>
            </a:pPr>
            <a:endParaRPr lang="en-US" sz="2800" dirty="0" smtClean="0"/>
          </a:p>
        </p:txBody>
      </p:sp>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981200"/>
            <a:ext cx="22955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849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Global, Human, and Ethical Impacts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464" y="1524000"/>
            <a:ext cx="29289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866" y="1524000"/>
            <a:ext cx="21431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1455" y="1524000"/>
            <a:ext cx="2926080" cy="283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t="16064" b="6827"/>
          <a:stretch>
            <a:fillRect/>
          </a:stretch>
        </p:blipFill>
        <p:spPr bwMode="auto">
          <a:xfrm>
            <a:off x="2819400" y="4876800"/>
            <a:ext cx="3505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303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OSHA Guidelines</a:t>
            </a:r>
          </a:p>
        </p:txBody>
      </p:sp>
      <p:sp>
        <p:nvSpPr>
          <p:cNvPr id="21507" name="Rectangle 3"/>
          <p:cNvSpPr>
            <a:spLocks noGrp="1" noChangeArrowheads="1"/>
          </p:cNvSpPr>
          <p:nvPr>
            <p:ph type="body" idx="1"/>
          </p:nvPr>
        </p:nvSpPr>
        <p:spPr>
          <a:xfrm>
            <a:off x="457200" y="1600200"/>
            <a:ext cx="5105400" cy="4525963"/>
          </a:xfrm>
        </p:spPr>
        <p:txBody>
          <a:bodyPr/>
          <a:lstStyle/>
          <a:p>
            <a:pPr eaLnBrk="1" hangingPunct="1"/>
            <a:r>
              <a:rPr lang="en-US" sz="2800" dirty="0" smtClean="0"/>
              <a:t>To establish and maintain safe workplace environments, OSHA enforces standards and reaches out to employers and employees through technical assistance and consultation programs</a:t>
            </a:r>
            <a:r>
              <a:rPr lang="en-US" dirty="0" smtClean="0"/>
              <a:t/>
            </a:r>
            <a:br>
              <a:rPr lang="en-US" dirty="0" smtClean="0"/>
            </a:br>
            <a:r>
              <a:rPr lang="en-US" dirty="0" smtClean="0"/>
              <a:t> </a:t>
            </a:r>
          </a:p>
          <a:p>
            <a:pPr eaLnBrk="1" hangingPunct="1"/>
            <a:endParaRPr lang="en-US" dirty="0" smtClean="0"/>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92175"/>
            <a:ext cx="23622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679825"/>
            <a:ext cx="2095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479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Recycle</a:t>
            </a:r>
          </a:p>
        </p:txBody>
      </p:sp>
      <p:pic>
        <p:nvPicPr>
          <p:cNvPr id="22531" name="Picture 3" descr="j02932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321594"/>
            <a:ext cx="57150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691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Products Made from Recycled Material</a:t>
            </a:r>
          </a:p>
        </p:txBody>
      </p:sp>
      <p:pic>
        <p:nvPicPr>
          <p:cNvPr id="23555" name="Picture 3" descr="Newspap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6834" y="1905000"/>
            <a:ext cx="16652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295400"/>
            <a:ext cx="2743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6956" y="1295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4388941"/>
            <a:ext cx="2784078" cy="208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0806" y="4029075"/>
            <a:ext cx="2724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553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Why Recycle?</a:t>
            </a: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1219200"/>
            <a:ext cx="4267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200" y="1200150"/>
            <a:ext cx="33528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2850" y="45720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0850" y="4633912"/>
            <a:ext cx="28575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368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524000"/>
            <a:ext cx="3200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p:txBody>
          <a:bodyPr/>
          <a:lstStyle/>
          <a:p>
            <a:pPr eaLnBrk="1" hangingPunct="1"/>
            <a:r>
              <a:rPr lang="en-US" dirty="0" smtClean="0">
                <a:solidFill>
                  <a:srgbClr val="E60702"/>
                </a:solidFill>
              </a:rPr>
              <a:t>The Process</a:t>
            </a:r>
          </a:p>
        </p:txBody>
      </p:sp>
      <p:sp>
        <p:nvSpPr>
          <p:cNvPr id="25604" name="Rectangle 4"/>
          <p:cNvSpPr>
            <a:spLocks noGrp="1" noChangeArrowheads="1"/>
          </p:cNvSpPr>
          <p:nvPr>
            <p:ph type="body" idx="1"/>
          </p:nvPr>
        </p:nvSpPr>
        <p:spPr>
          <a:xfrm>
            <a:off x="457200" y="1600200"/>
            <a:ext cx="6248400" cy="3362325"/>
          </a:xfrm>
        </p:spPr>
        <p:txBody>
          <a:bodyPr/>
          <a:lstStyle/>
          <a:p>
            <a:pPr eaLnBrk="1" hangingPunct="1"/>
            <a:r>
              <a:rPr lang="en-US" dirty="0" smtClean="0"/>
              <a:t>Products to be recycled</a:t>
            </a:r>
          </a:p>
          <a:p>
            <a:pPr eaLnBrk="1" hangingPunct="1"/>
            <a:r>
              <a:rPr lang="en-US" dirty="0" smtClean="0"/>
              <a:t>Consumer’s role</a:t>
            </a:r>
          </a:p>
          <a:p>
            <a:pPr eaLnBrk="1" hangingPunct="1"/>
            <a:r>
              <a:rPr lang="en-US" dirty="0" smtClean="0"/>
              <a:t>Collector’s role</a:t>
            </a:r>
          </a:p>
          <a:p>
            <a:pPr eaLnBrk="1" hangingPunct="1"/>
            <a:r>
              <a:rPr lang="en-US" dirty="0" smtClean="0"/>
              <a:t>Remanufacturing process</a:t>
            </a:r>
          </a:p>
          <a:p>
            <a:pPr eaLnBrk="1" hangingPunct="1"/>
            <a:r>
              <a:rPr lang="en-US" dirty="0" smtClean="0"/>
              <a:t>Finished product</a:t>
            </a:r>
          </a:p>
        </p:txBody>
      </p:sp>
      <p:sp>
        <p:nvSpPr>
          <p:cNvPr id="25605" name="Rectangle 5"/>
          <p:cNvSpPr>
            <a:spLocks noChangeArrowheads="1"/>
          </p:cNvSpPr>
          <p:nvPr/>
        </p:nvSpPr>
        <p:spPr bwMode="auto">
          <a:xfrm>
            <a:off x="3190875" y="6991350"/>
            <a:ext cx="3175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sz="3800" b="1">
                <a:solidFill>
                  <a:srgbClr val="003399"/>
                </a:solidFill>
              </a:rPr>
              <a:t> </a:t>
            </a:r>
          </a:p>
        </p:txBody>
      </p:sp>
      <p:pic>
        <p:nvPicPr>
          <p:cNvPr id="2560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2200" y="4505325"/>
            <a:ext cx="3505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00" y="4495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928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The Key to Recycling is the Consumer!</a:t>
            </a:r>
          </a:p>
        </p:txBody>
      </p:sp>
      <p:grpSp>
        <p:nvGrpSpPr>
          <p:cNvPr id="2" name="Group 1"/>
          <p:cNvGrpSpPr/>
          <p:nvPr/>
        </p:nvGrpSpPr>
        <p:grpSpPr>
          <a:xfrm>
            <a:off x="5200650" y="1524000"/>
            <a:ext cx="3467100" cy="4324350"/>
            <a:chOff x="4876800" y="1524000"/>
            <a:chExt cx="3467100" cy="4324350"/>
          </a:xfrm>
        </p:grpSpPr>
        <p:pic>
          <p:nvPicPr>
            <p:cNvPr id="26627" name="Picture 3" descr="c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524000"/>
              <a:ext cx="9525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cardbo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2971800"/>
              <a:ext cx="9525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plastic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4495800"/>
              <a:ext cx="9525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gla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6325" y="2057400"/>
              <a:ext cx="9525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pap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3657600"/>
              <a:ext cx="9525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250" y="1066800"/>
            <a:ext cx="42481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728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74638"/>
            <a:ext cx="8534400" cy="715962"/>
          </a:xfrm>
        </p:spPr>
        <p:txBody>
          <a:bodyPr/>
          <a:lstStyle/>
          <a:p>
            <a:pPr eaLnBrk="1" hangingPunct="1"/>
            <a:r>
              <a:rPr lang="en-US" dirty="0" smtClean="0"/>
              <a:t>Plantation to Paper &amp; Paper to Paper</a:t>
            </a:r>
          </a:p>
        </p:txBody>
      </p:sp>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79248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762000" y="6248400"/>
            <a:ext cx="434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b="1" dirty="0">
                <a:solidFill>
                  <a:srgbClr val="003399"/>
                </a:solidFill>
              </a:rPr>
              <a:t>http://www.pneb.com.au/recycling.html</a:t>
            </a:r>
          </a:p>
        </p:txBody>
      </p:sp>
    </p:spTree>
    <p:extLst>
      <p:ext uri="{BB962C8B-B14F-4D97-AF65-F5344CB8AC3E}">
        <p14:creationId xmlns:p14="http://schemas.microsoft.com/office/powerpoint/2010/main" val="1660854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Non-Recyclable Items</a:t>
            </a:r>
          </a:p>
        </p:txBody>
      </p:sp>
      <p:sp>
        <p:nvSpPr>
          <p:cNvPr id="28675" name="Rectangle 3"/>
          <p:cNvSpPr>
            <a:spLocks noGrp="1" noChangeArrowheads="1"/>
          </p:cNvSpPr>
          <p:nvPr>
            <p:ph type="body" idx="1"/>
          </p:nvPr>
        </p:nvSpPr>
        <p:spPr/>
        <p:txBody>
          <a:bodyPr/>
          <a:lstStyle/>
          <a:p>
            <a:pPr eaLnBrk="1" hangingPunct="1"/>
            <a:r>
              <a:rPr lang="en-US" smtClean="0"/>
              <a:t>What can we do?</a:t>
            </a:r>
          </a:p>
          <a:p>
            <a:pPr eaLnBrk="1" hangingPunct="1"/>
            <a:r>
              <a:rPr lang="en-US" smtClean="0"/>
              <a:t>How do we dispose of them properly?</a:t>
            </a:r>
          </a:p>
          <a:p>
            <a:pPr eaLnBrk="1" hangingPunct="1"/>
            <a:endParaRPr lang="en-US" smtClean="0"/>
          </a:p>
        </p:txBody>
      </p:sp>
      <p:pic>
        <p:nvPicPr>
          <p:cNvPr id="28676" name="Picture 4" descr="paint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911600"/>
            <a:ext cx="32194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oilrcy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191000"/>
            <a:ext cx="19812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764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Impacts</a:t>
            </a:r>
          </a:p>
        </p:txBody>
      </p:sp>
      <p:sp>
        <p:nvSpPr>
          <p:cNvPr id="4099" name="Rectangle 3"/>
          <p:cNvSpPr>
            <a:spLocks noGrp="1" noChangeArrowheads="1"/>
          </p:cNvSpPr>
          <p:nvPr>
            <p:ph type="body" idx="1"/>
          </p:nvPr>
        </p:nvSpPr>
        <p:spPr>
          <a:xfrm>
            <a:off x="457200" y="1295400"/>
            <a:ext cx="7848600" cy="6934200"/>
          </a:xfrm>
        </p:spPr>
        <p:txBody>
          <a:bodyPr/>
          <a:lstStyle/>
          <a:p>
            <a:pPr eaLnBrk="1" hangingPunct="1">
              <a:buFontTx/>
              <a:buNone/>
            </a:pPr>
            <a:r>
              <a:rPr lang="en-US" b="1" dirty="0" smtClean="0"/>
              <a:t>Human</a:t>
            </a:r>
          </a:p>
          <a:p>
            <a:pPr eaLnBrk="1" hangingPunct="1"/>
            <a:r>
              <a:rPr lang="en-US" dirty="0" smtClean="0"/>
              <a:t>Throughout time, humanity has used natural resources, animals, plants, and inanimate materials for its survival, consumption, and enjoyment</a:t>
            </a:r>
          </a:p>
          <a:p>
            <a:pPr>
              <a:spcBef>
                <a:spcPct val="0"/>
              </a:spcBef>
            </a:pPr>
            <a:r>
              <a:rPr lang="en-US" dirty="0" smtClean="0"/>
              <a:t>It is often taken for granted that current resources will always be available</a:t>
            </a:r>
          </a:p>
          <a:p>
            <a:pPr>
              <a:spcBef>
                <a:spcPct val="0"/>
              </a:spcBef>
            </a:pPr>
            <a:r>
              <a:rPr lang="en-US" dirty="0" smtClean="0"/>
              <a:t>Many times short-term monetary gain is considered a priority</a:t>
            </a:r>
          </a:p>
          <a:p>
            <a:pPr eaLnBrk="1" hangingPunct="1">
              <a:buFontTx/>
              <a:buNone/>
            </a:pPr>
            <a:endParaRPr lang="en-US" b="1" dirty="0" smtClean="0"/>
          </a:p>
          <a:p>
            <a:pPr eaLnBrk="1" hangingPunct="1"/>
            <a:endParaRPr lang="en-US" dirty="0" smtClean="0"/>
          </a:p>
          <a:p>
            <a:pPr eaLnBrk="1" hangingPunct="1"/>
            <a:endParaRPr lang="en-US" dirty="0" smtClean="0"/>
          </a:p>
          <a:p>
            <a:pPr eaLnBrk="1" hangingPunct="1">
              <a:buFontTx/>
              <a:buNone/>
            </a:pPr>
            <a:endParaRPr lang="en-US" sz="2800" dirty="0" smtClean="0"/>
          </a:p>
        </p:txBody>
      </p:sp>
    </p:spTree>
    <p:extLst>
      <p:ext uri="{BB962C8B-B14F-4D97-AF65-F5344CB8AC3E}">
        <p14:creationId xmlns:p14="http://schemas.microsoft.com/office/powerpoint/2010/main" val="3786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Impacts</a:t>
            </a:r>
          </a:p>
        </p:txBody>
      </p:sp>
      <p:sp>
        <p:nvSpPr>
          <p:cNvPr id="5123" name="Rectangle 3"/>
          <p:cNvSpPr>
            <a:spLocks noGrp="1" noChangeArrowheads="1"/>
          </p:cNvSpPr>
          <p:nvPr>
            <p:ph type="body" idx="1"/>
          </p:nvPr>
        </p:nvSpPr>
        <p:spPr/>
        <p:txBody>
          <a:bodyPr/>
          <a:lstStyle/>
          <a:p>
            <a:pPr eaLnBrk="1" hangingPunct="1">
              <a:buFontTx/>
              <a:buNone/>
            </a:pPr>
            <a:r>
              <a:rPr lang="en-US" b="1" dirty="0" smtClean="0"/>
              <a:t>Global</a:t>
            </a:r>
          </a:p>
          <a:p>
            <a:pPr eaLnBrk="1" hangingPunct="1"/>
            <a:r>
              <a:rPr lang="en-US" dirty="0" smtClean="0"/>
              <a:t>Population:  </a:t>
            </a:r>
          </a:p>
          <a:p>
            <a:pPr lvl="1" eaLnBrk="1" hangingPunct="1">
              <a:buFontTx/>
              <a:buNone/>
            </a:pPr>
            <a:r>
              <a:rPr lang="en-US" sz="3200" dirty="0" smtClean="0"/>
              <a:t>- Growing at an exponential rate</a:t>
            </a:r>
          </a:p>
          <a:p>
            <a:pPr lvl="1" eaLnBrk="1" hangingPunct="1">
              <a:buFontTx/>
              <a:buNone/>
            </a:pPr>
            <a:r>
              <a:rPr lang="en-US" sz="3200" dirty="0" smtClean="0"/>
              <a:t>- Shows a continual change in human needs and wants</a:t>
            </a:r>
          </a:p>
          <a:p>
            <a:pPr eaLnBrk="1" hangingPunct="1"/>
            <a:r>
              <a:rPr lang="en-US" dirty="0" smtClean="0"/>
              <a:t>Energy: Non-renewable resources are becoming more and more scarce</a:t>
            </a:r>
          </a:p>
          <a:p>
            <a:pPr eaLnBrk="1" hangingPunct="1"/>
            <a:endParaRPr lang="en-US" dirty="0" smtClean="0"/>
          </a:p>
        </p:txBody>
      </p:sp>
    </p:spTree>
    <p:extLst>
      <p:ext uri="{BB962C8B-B14F-4D97-AF65-F5344CB8AC3E}">
        <p14:creationId xmlns:p14="http://schemas.microsoft.com/office/powerpoint/2010/main" val="3896449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Ethics</a:t>
            </a:r>
          </a:p>
        </p:txBody>
      </p:sp>
      <p:sp>
        <p:nvSpPr>
          <p:cNvPr id="6147" name="Rectangle 3"/>
          <p:cNvSpPr>
            <a:spLocks noGrp="1" noChangeArrowheads="1"/>
          </p:cNvSpPr>
          <p:nvPr>
            <p:ph type="body" idx="1"/>
          </p:nvPr>
        </p:nvSpPr>
        <p:spPr/>
        <p:txBody>
          <a:bodyPr/>
          <a:lstStyle/>
          <a:p>
            <a:pPr eaLnBrk="1" hangingPunct="1"/>
            <a:r>
              <a:rPr lang="en-US" dirty="0" smtClean="0"/>
              <a:t>A set of moral principles or values; a theory or system of moral values </a:t>
            </a:r>
          </a:p>
          <a:p>
            <a:pPr eaLnBrk="1" hangingPunct="1"/>
            <a:r>
              <a:rPr lang="en-US" dirty="0" smtClean="0"/>
              <a:t>The discipline dealing with what is good and bad and with moral duty and obligation </a:t>
            </a:r>
          </a:p>
          <a:p>
            <a:pPr eaLnBrk="1" hangingPunct="1"/>
            <a:endParaRPr lang="en-US" dirty="0" smtClean="0"/>
          </a:p>
        </p:txBody>
      </p:sp>
      <p:pic>
        <p:nvPicPr>
          <p:cNvPr id="6148" name="Picture 4" descr="ethics-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657600"/>
            <a:ext cx="39624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533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Ethical Design Dilemmas</a:t>
            </a:r>
          </a:p>
        </p:txBody>
      </p:sp>
      <p:sp>
        <p:nvSpPr>
          <p:cNvPr id="7171" name="Rectangle 3"/>
          <p:cNvSpPr>
            <a:spLocks noGrp="1" noChangeArrowheads="1"/>
          </p:cNvSpPr>
          <p:nvPr>
            <p:ph type="body" idx="1"/>
          </p:nvPr>
        </p:nvSpPr>
        <p:spPr/>
        <p:txBody>
          <a:bodyPr/>
          <a:lstStyle/>
          <a:p>
            <a:pPr eaLnBrk="1" hangingPunct="1">
              <a:lnSpc>
                <a:spcPct val="90000"/>
              </a:lnSpc>
            </a:pPr>
            <a:r>
              <a:rPr lang="en-US" sz="2800" dirty="0" smtClean="0"/>
              <a:t>Situations in which decisions you make are in conflict with what may or may not be morally correct </a:t>
            </a:r>
          </a:p>
          <a:p>
            <a:pPr eaLnBrk="1" hangingPunct="1">
              <a:lnSpc>
                <a:spcPct val="90000"/>
              </a:lnSpc>
            </a:pPr>
            <a:r>
              <a:rPr lang="en-US" sz="2800" dirty="0" smtClean="0"/>
              <a:t>Sometimes this is obvious right away, and other times it is not </a:t>
            </a:r>
          </a:p>
          <a:p>
            <a:pPr eaLnBrk="1" hangingPunct="1">
              <a:lnSpc>
                <a:spcPct val="90000"/>
              </a:lnSpc>
            </a:pPr>
            <a:r>
              <a:rPr lang="en-US" sz="2800" dirty="0" smtClean="0"/>
              <a:t>Solutions to open-ended design problems provide dilemmas that designers face when creating the product </a:t>
            </a:r>
          </a:p>
          <a:p>
            <a:pPr eaLnBrk="1" hangingPunct="1">
              <a:lnSpc>
                <a:spcPct val="90000"/>
              </a:lnSpc>
            </a:pPr>
            <a:r>
              <a:rPr lang="en-US" sz="2800" dirty="0" smtClean="0"/>
              <a:t>Let’s look at some pictures of products and discuss the ethics involved</a:t>
            </a:r>
          </a:p>
          <a:p>
            <a:pPr eaLnBrk="1" hangingPunct="1">
              <a:lnSpc>
                <a:spcPct val="90000"/>
              </a:lnSpc>
              <a:buFontTx/>
              <a:buNone/>
            </a:pPr>
            <a:endParaRPr lang="en-US" sz="2800" dirty="0" smtClean="0"/>
          </a:p>
        </p:txBody>
      </p:sp>
    </p:spTree>
    <p:extLst>
      <p:ext uri="{BB962C8B-B14F-4D97-AF65-F5344CB8AC3E}">
        <p14:creationId xmlns:p14="http://schemas.microsoft.com/office/powerpoint/2010/main" val="205490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Inventions</a:t>
            </a:r>
          </a:p>
        </p:txBody>
      </p:sp>
      <p:sp>
        <p:nvSpPr>
          <p:cNvPr id="8195" name="Rectangle 3"/>
          <p:cNvSpPr>
            <a:spLocks noGrp="1" noChangeArrowheads="1"/>
          </p:cNvSpPr>
          <p:nvPr>
            <p:ph type="body" idx="1"/>
          </p:nvPr>
        </p:nvSpPr>
        <p:spPr/>
        <p:txBody>
          <a:bodyPr/>
          <a:lstStyle/>
          <a:p>
            <a:pPr eaLnBrk="1" hangingPunct="1"/>
            <a:r>
              <a:rPr lang="en-US" smtClean="0"/>
              <a:t>What are the ethical consequences suggested in these pictures?</a:t>
            </a:r>
          </a:p>
        </p:txBody>
      </p:sp>
      <p:pic>
        <p:nvPicPr>
          <p:cNvPr id="8196" name="Picture 4" descr="automobiles-1120738492-929477-0-1120739551-l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928" y="27432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cloudmakingnuclearpowerplan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0856" y="3255963"/>
            <a:ext cx="3290888"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5012">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8672" y="4267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754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274638"/>
            <a:ext cx="9144000" cy="715962"/>
          </a:xfrm>
        </p:spPr>
        <p:txBody>
          <a:bodyPr/>
          <a:lstStyle/>
          <a:p>
            <a:pPr eaLnBrk="1" hangingPunct="1"/>
            <a:r>
              <a:rPr lang="en-US" dirty="0" smtClean="0"/>
              <a:t>Steps in Resolving Ethical Design Decisions</a:t>
            </a:r>
          </a:p>
        </p:txBody>
      </p:sp>
      <p:sp>
        <p:nvSpPr>
          <p:cNvPr id="9219" name="Rectangle 3"/>
          <p:cNvSpPr>
            <a:spLocks noGrp="1" noChangeArrowheads="1"/>
          </p:cNvSpPr>
          <p:nvPr>
            <p:ph type="body" idx="1"/>
          </p:nvPr>
        </p:nvSpPr>
        <p:spPr/>
        <p:txBody>
          <a:bodyPr/>
          <a:lstStyle/>
          <a:p>
            <a:pPr marL="609600" indent="-609600" eaLnBrk="1" hangingPunct="1">
              <a:buFontTx/>
              <a:buAutoNum type="arabicPeriod"/>
            </a:pPr>
            <a:r>
              <a:rPr lang="en-US" sz="2800" dirty="0" smtClean="0"/>
              <a:t>Moral Clarity - Identify the relevant moral values</a:t>
            </a:r>
          </a:p>
          <a:p>
            <a:pPr marL="609600" indent="-609600" eaLnBrk="1" hangingPunct="1">
              <a:buFontTx/>
              <a:buAutoNum type="arabicPeriod"/>
            </a:pPr>
            <a:r>
              <a:rPr lang="en-US" sz="2800" dirty="0" smtClean="0"/>
              <a:t>Conceptual Clarity - Clarify key concepts</a:t>
            </a:r>
          </a:p>
          <a:p>
            <a:pPr marL="609600" indent="-609600" eaLnBrk="1" hangingPunct="1">
              <a:buFontTx/>
              <a:buAutoNum type="arabicPeriod"/>
            </a:pPr>
            <a:r>
              <a:rPr lang="en-US" sz="2800" dirty="0" smtClean="0"/>
              <a:t>Just the Facts - Obtain all relevant information</a:t>
            </a:r>
          </a:p>
          <a:p>
            <a:pPr marL="609600" indent="-609600" eaLnBrk="1" hangingPunct="1">
              <a:buFontTx/>
              <a:buAutoNum type="arabicPeriod"/>
            </a:pPr>
            <a:r>
              <a:rPr lang="en-US" sz="2800" dirty="0" smtClean="0"/>
              <a:t>Informed about Options - Consider all genuine options and alternative solutions</a:t>
            </a:r>
          </a:p>
          <a:p>
            <a:pPr marL="609600" indent="-609600" eaLnBrk="1" hangingPunct="1">
              <a:buFontTx/>
              <a:buAutoNum type="arabicPeriod"/>
            </a:pPr>
            <a:r>
              <a:rPr lang="en-US" sz="2800" dirty="0" smtClean="0"/>
              <a:t>Well-Reasoned - Make a reasonable decision</a:t>
            </a:r>
          </a:p>
          <a:p>
            <a:pPr marL="609600" indent="-609600" eaLnBrk="1" hangingPunct="1">
              <a:buFontTx/>
              <a:buNone/>
            </a:pPr>
            <a:r>
              <a:rPr lang="en-US" sz="2800" dirty="0" smtClean="0"/>
              <a:t> </a:t>
            </a:r>
          </a:p>
        </p:txBody>
      </p:sp>
    </p:spTree>
    <p:extLst>
      <p:ext uri="{BB962C8B-B14F-4D97-AF65-F5344CB8AC3E}">
        <p14:creationId xmlns:p14="http://schemas.microsoft.com/office/powerpoint/2010/main" val="944374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Design Analogy</a:t>
            </a:r>
          </a:p>
        </p:txBody>
      </p:sp>
      <p:sp>
        <p:nvSpPr>
          <p:cNvPr id="10243" name="Rectangle 3"/>
          <p:cNvSpPr>
            <a:spLocks noGrp="1" noChangeArrowheads="1"/>
          </p:cNvSpPr>
          <p:nvPr>
            <p:ph type="body" idx="1"/>
          </p:nvPr>
        </p:nvSpPr>
        <p:spPr/>
        <p:txBody>
          <a:bodyPr/>
          <a:lstStyle/>
          <a:p>
            <a:pPr eaLnBrk="1" hangingPunct="1"/>
            <a:r>
              <a:rPr lang="en-US" dirty="0" smtClean="0"/>
              <a:t>Engineering design as a metaphor or model for thinking about moral decision making in general, not just within engineering</a:t>
            </a:r>
          </a:p>
          <a:p>
            <a:pPr eaLnBrk="1" hangingPunct="1"/>
            <a:r>
              <a:rPr lang="en-US" dirty="0" smtClean="0"/>
              <a:t>Like design, moral choice often involves alternative permissible solutions to dilemmas</a:t>
            </a:r>
          </a:p>
        </p:txBody>
      </p:sp>
    </p:spTree>
    <p:extLst>
      <p:ext uri="{BB962C8B-B14F-4D97-AF65-F5344CB8AC3E}">
        <p14:creationId xmlns:p14="http://schemas.microsoft.com/office/powerpoint/2010/main" val="39175350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6583&quot;&gt;&lt;property id=&quot;20148&quot; value=&quot;5&quot;/&gt;&lt;property id=&quot;20300&quot; value=&quot;Slide 2 - &amp;quot;Global, Human, and Ethical Impacts &amp;quot;&quot;/&gt;&lt;property id=&quot;20307&quot; value=&quot;266&quot;/&gt;&lt;/object&gt;&lt;object type=&quot;3&quot; unique_id=&quot;16584&quot;&gt;&lt;property id=&quot;20148&quot; value=&quot;5&quot;/&gt;&lt;property id=&quot;20300&quot; value=&quot;Slide 3 - &amp;quot;Impacts&amp;quot;&quot;/&gt;&lt;property id=&quot;20307&quot; value=&quot;267&quot;/&gt;&lt;/object&gt;&lt;object type=&quot;3&quot; unique_id=&quot;16585&quot;&gt;&lt;property id=&quot;20148&quot; value=&quot;5&quot;/&gt;&lt;property id=&quot;20300&quot; value=&quot;Slide 4 - &amp;quot;Impacts&amp;quot;&quot;/&gt;&lt;property id=&quot;20307&quot; value=&quot;268&quot;/&gt;&lt;/object&gt;&lt;object type=&quot;3&quot; unique_id=&quot;16586&quot;&gt;&lt;property id=&quot;20148&quot; value=&quot;5&quot;/&gt;&lt;property id=&quot;20300&quot; value=&quot;Slide 5 - &amp;quot;Ethics&amp;quot;&quot;/&gt;&lt;property id=&quot;20307&quot; value=&quot;269&quot;/&gt;&lt;/object&gt;&lt;object type=&quot;3&quot; unique_id=&quot;16587&quot;&gt;&lt;property id=&quot;20148&quot; value=&quot;5&quot;/&gt;&lt;property id=&quot;20300&quot; value=&quot;Slide 6 - &amp;quot;Ethical Design Dilemmas&amp;quot;&quot;/&gt;&lt;property id=&quot;20307&quot; value=&quot;270&quot;/&gt;&lt;/object&gt;&lt;object type=&quot;3&quot; unique_id=&quot;16588&quot;&gt;&lt;property id=&quot;20148&quot; value=&quot;5&quot;/&gt;&lt;property id=&quot;20300&quot; value=&quot;Slide 7 - &amp;quot;Inventions&amp;quot;&quot;/&gt;&lt;property id=&quot;20307&quot; value=&quot;271&quot;/&gt;&lt;/object&gt;&lt;object type=&quot;3&quot; unique_id=&quot;16589&quot;&gt;&lt;property id=&quot;20148&quot; value=&quot;5&quot;/&gt;&lt;property id=&quot;20300&quot; value=&quot;Slide 8 - &amp;quot;Steps in Resolving Ethical Design Decisions&amp;quot;&quot;/&gt;&lt;property id=&quot;20307&quot; value=&quot;272&quot;/&gt;&lt;/object&gt;&lt;object type=&quot;3&quot; unique_id=&quot;16590&quot;&gt;&lt;property id=&quot;20148&quot; value=&quot;5&quot;/&gt;&lt;property id=&quot;20300&quot; value=&quot;Slide 9 - &amp;quot;Design Analogy&amp;quot;&quot;/&gt;&lt;property id=&quot;20307&quot; value=&quot;273&quot;/&gt;&lt;/object&gt;&lt;object type=&quot;3&quot; unique_id=&quot;16591&quot;&gt;&lt;property id=&quot;20148&quot; value=&quot;5&quot;/&gt;&lt;property id=&quot;20300&quot; value=&quot;Slide 10 - &amp;quot;Product Lifecycle&amp;quot;&quot;/&gt;&lt;property id=&quot;20307&quot; value=&quot;274&quot;/&gt;&lt;/object&gt;&lt;object type=&quot;3&quot; unique_id=&quot;16592&quot;&gt;&lt;property id=&quot;20148&quot; value=&quot;5&quot;/&gt;&lt;property id=&quot;20300&quot; value=&quot;Slide 11 - &amp;quot;Raise and Extract&amp;quot;&quot;/&gt;&lt;property id=&quot;20307&quot; value=&quot;275&quot;/&gt;&lt;/object&gt;&lt;object type=&quot;3&quot; unique_id=&quot;16593&quot;&gt;&lt;property id=&quot;20148&quot; value=&quot;5&quot;/&gt;&lt;property id=&quot;20300&quot; value=&quot;Slide 12 - &amp;quot;Process&amp;quot;&quot;/&gt;&lt;property id=&quot;20307&quot; value=&quot;276&quot;/&gt;&lt;/object&gt;&lt;object type=&quot;3&quot; unique_id=&quot;16594&quot;&gt;&lt;property id=&quot;20148&quot; value=&quot;5&quot;/&gt;&lt;property id=&quot;20300&quot; value=&quot;Slide 13 - &amp;quot;Manufacture&amp;quot;&quot;/&gt;&lt;property id=&quot;20307&quot; value=&quot;277&quot;/&gt;&lt;/object&gt;&lt;object type=&quot;3&quot; unique_id=&quot;16595&quot;&gt;&lt;property id=&quot;20148&quot; value=&quot;5&quot;/&gt;&lt;property id=&quot;20300&quot; value=&quot;Slide 14 - &amp;quot;Use&amp;quot;&quot;/&gt;&lt;property id=&quot;20307&quot; value=&quot;278&quot;/&gt;&lt;/object&gt;&lt;object type=&quot;3&quot; unique_id=&quot;16596&quot;&gt;&lt;property id=&quot;20148&quot; value=&quot;5&quot;/&gt;&lt;property id=&quot;20300&quot; value=&quot;Slide 15 - &amp;quot;Dispose&amp;quot;&quot;/&gt;&lt;property id=&quot;20307&quot; value=&quot;279&quot;/&gt;&lt;/object&gt;&lt;object type=&quot;3&quot; unique_id=&quot;16597&quot;&gt;&lt;property id=&quot;20148&quot; value=&quot;5&quot;/&gt;&lt;property id=&quot;20300&quot; value=&quot;Slide 16 - &amp;quot;EPA Guidelines&amp;quot;&quot;/&gt;&lt;property id=&quot;20307&quot; value=&quot;280&quot;/&gt;&lt;/object&gt;&lt;object type=&quot;3&quot; unique_id=&quot;16598&quot;&gt;&lt;property id=&quot;20148&quot; value=&quot;5&quot;/&gt;&lt;property id=&quot;20300&quot; value=&quot;Slide 17 - &amp;quot;EPA Guidelines&amp;quot;&quot;/&gt;&lt;property id=&quot;20307&quot; value=&quot;281&quot;/&gt;&lt;/object&gt;&lt;object type=&quot;3&quot; unique_id=&quot;16599&quot;&gt;&lt;property id=&quot;20148&quot; value=&quot;5&quot;/&gt;&lt;property id=&quot;20300&quot; value=&quot;Slide 18 - &amp;quot;EPA Guidelines&amp;quot;&quot;/&gt;&lt;property id=&quot;20307&quot; value=&quot;282&quot;/&gt;&lt;/object&gt;&lt;object type=&quot;3&quot; unique_id=&quot;16600&quot;&gt;&lt;property id=&quot;20148&quot; value=&quot;5&quot;/&gt;&lt;property id=&quot;20300&quot; value=&quot;Slide 19 - &amp;quot;OSHA Guidelines&amp;quot;&quot;/&gt;&lt;property id=&quot;20307&quot; value=&quot;283&quot;/&gt;&lt;/object&gt;&lt;object type=&quot;3&quot; unique_id=&quot;16601&quot;&gt;&lt;property id=&quot;20148&quot; value=&quot;5&quot;/&gt;&lt;property id=&quot;20300&quot; value=&quot;Slide 20 - &amp;quot;OSHA Guidelines&amp;quot;&quot;/&gt;&lt;property id=&quot;20307&quot; value=&quot;284&quot;/&gt;&lt;/object&gt;&lt;object type=&quot;3&quot; unique_id=&quot;16602&quot;&gt;&lt;property id=&quot;20148&quot; value=&quot;5&quot;/&gt;&lt;property id=&quot;20300&quot; value=&quot;Slide 21 - &amp;quot;Recycle&amp;quot;&quot;/&gt;&lt;property id=&quot;20307&quot; value=&quot;285&quot;/&gt;&lt;/object&gt;&lt;object type=&quot;3&quot; unique_id=&quot;16603&quot;&gt;&lt;property id=&quot;20148&quot; value=&quot;5&quot;/&gt;&lt;property id=&quot;20300&quot; value=&quot;Slide 22 - &amp;quot;Products Made from Recycled Material&amp;quot;&quot;/&gt;&lt;property id=&quot;20307&quot; value=&quot;286&quot;/&gt;&lt;/object&gt;&lt;object type=&quot;3&quot; unique_id=&quot;16604&quot;&gt;&lt;property id=&quot;20148&quot; value=&quot;5&quot;/&gt;&lt;property id=&quot;20300&quot; value=&quot;Slide 23 - &amp;quot;Why Recycle?&amp;quot;&quot;/&gt;&lt;property id=&quot;20307&quot; value=&quot;287&quot;/&gt;&lt;/object&gt;&lt;object type=&quot;3&quot; unique_id=&quot;16605&quot;&gt;&lt;property id=&quot;20148&quot; value=&quot;5&quot;/&gt;&lt;property id=&quot;20300&quot; value=&quot;Slide 24 - &amp;quot;The Process&amp;quot;&quot;/&gt;&lt;property id=&quot;20307&quot; value=&quot;288&quot;/&gt;&lt;/object&gt;&lt;object type=&quot;3&quot; unique_id=&quot;16606&quot;&gt;&lt;property id=&quot;20148&quot; value=&quot;5&quot;/&gt;&lt;property id=&quot;20300&quot; value=&quot;Slide 25 - &amp;quot;The Key to Recycling is the Consumer!&amp;quot;&quot;/&gt;&lt;property id=&quot;20307&quot; value=&quot;289&quot;/&gt;&lt;/object&gt;&lt;object type=&quot;3&quot; unique_id=&quot;16607&quot;&gt;&lt;property id=&quot;20148&quot; value=&quot;5&quot;/&gt;&lt;property id=&quot;20300&quot; value=&quot;Slide 26 - &amp;quot;Plantation to Paper &amp;amp; Paper to Paper&amp;quot;&quot;/&gt;&lt;property id=&quot;20307&quot; value=&quot;290&quot;/&gt;&lt;/object&gt;&lt;object type=&quot;3&quot; unique_id=&quot;16608&quot;&gt;&lt;property id=&quot;20148&quot; value=&quot;5&quot;/&gt;&lt;property id=&quot;20300&quot; value=&quot;Slide 27 - &amp;quot;Non-Recyclable Items&amp;quot;&quot;/&gt;&lt;property id=&quot;20307&quot; value=&quot;291&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572</TotalTime>
  <Words>1234</Words>
  <Application>Microsoft Office PowerPoint</Application>
  <PresentationFormat>On-screen Show (4:3)</PresentationFormat>
  <Paragraphs>138</Paragraphs>
  <Slides>27</Slides>
  <Notes>26</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27</vt:i4>
      </vt:variant>
    </vt:vector>
  </HeadingPairs>
  <TitlesOfParts>
    <vt:vector size="30" baseType="lpstr">
      <vt:lpstr>Arial</vt:lpstr>
      <vt:lpstr>PowerPointTemplateAE_2009_1217_NEW NEW Template</vt:lpstr>
      <vt:lpstr>1_Custom Design</vt:lpstr>
      <vt:lpstr>PowerPoint Presentation</vt:lpstr>
      <vt:lpstr>Global, Human, and Ethical Impacts </vt:lpstr>
      <vt:lpstr>Impacts</vt:lpstr>
      <vt:lpstr>Impacts</vt:lpstr>
      <vt:lpstr>Ethics</vt:lpstr>
      <vt:lpstr>Ethical Design Dilemmas</vt:lpstr>
      <vt:lpstr>Inventions</vt:lpstr>
      <vt:lpstr>Steps in Resolving Ethical Design Decisions</vt:lpstr>
      <vt:lpstr>Design Analogy</vt:lpstr>
      <vt:lpstr>Product Lifecycle</vt:lpstr>
      <vt:lpstr>Raise and Extract</vt:lpstr>
      <vt:lpstr>Process</vt:lpstr>
      <vt:lpstr>Manufacture</vt:lpstr>
      <vt:lpstr>Use</vt:lpstr>
      <vt:lpstr>Dispose</vt:lpstr>
      <vt:lpstr>EPA Guidelines</vt:lpstr>
      <vt:lpstr>EPA Guidelines</vt:lpstr>
      <vt:lpstr>EPA Guidelines</vt:lpstr>
      <vt:lpstr>OSHA Guidelines</vt:lpstr>
      <vt:lpstr>OSHA Guidelines</vt:lpstr>
      <vt:lpstr>Recycle</vt:lpstr>
      <vt:lpstr>Products Made from Recycled Material</vt:lpstr>
      <vt:lpstr>Why Recycle?</vt:lpstr>
      <vt:lpstr>The Process</vt:lpstr>
      <vt:lpstr>The Key to Recycling is the Consumer!</vt:lpstr>
      <vt:lpstr>Plantation to Paper &amp; Paper to Paper</vt:lpstr>
      <vt:lpstr>Non-Recyclable Items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9.1 Global, Human, and Ethical Impacts</dc:title>
  <dc:subject>IED - Lesson 9.1</dc:subject>
  <dc:creator>PLTW</dc:creator>
  <cp:lastModifiedBy>User</cp:lastModifiedBy>
  <cp:revision>37</cp:revision>
  <dcterms:created xsi:type="dcterms:W3CDTF">2010-01-04T14:07:12Z</dcterms:created>
  <dcterms:modified xsi:type="dcterms:W3CDTF">2016-03-07T16:04:48Z</dcterms:modified>
</cp:coreProperties>
</file>