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6"/>
  </p:notesMasterIdLst>
  <p:handoutMasterIdLst>
    <p:handoutMasterId r:id="rId27"/>
  </p:handoutMasterIdLst>
  <p:sldIdLst>
    <p:sldId id="317" r:id="rId2"/>
    <p:sldId id="275" r:id="rId3"/>
    <p:sldId id="295" r:id="rId4"/>
    <p:sldId id="297" r:id="rId5"/>
    <p:sldId id="298" r:id="rId6"/>
    <p:sldId id="294" r:id="rId7"/>
    <p:sldId id="293" r:id="rId8"/>
    <p:sldId id="292" r:id="rId9"/>
    <p:sldId id="305" r:id="rId10"/>
    <p:sldId id="296" r:id="rId11"/>
    <p:sldId id="304" r:id="rId12"/>
    <p:sldId id="306" r:id="rId13"/>
    <p:sldId id="307" r:id="rId14"/>
    <p:sldId id="303" r:id="rId15"/>
    <p:sldId id="290" r:id="rId16"/>
    <p:sldId id="308" r:id="rId17"/>
    <p:sldId id="309" r:id="rId18"/>
    <p:sldId id="310" r:id="rId19"/>
    <p:sldId id="311" r:id="rId20"/>
    <p:sldId id="312" r:id="rId21"/>
    <p:sldId id="316" r:id="rId22"/>
    <p:sldId id="314" r:id="rId23"/>
    <p:sldId id="315" r:id="rId24"/>
    <p:sldId id="302" r:id="rId25"/>
  </p:sldIdLst>
  <p:sldSz cx="9144000" cy="6858000" type="screen4x3"/>
  <p:notesSz cx="6858000" cy="9144000"/>
  <p:custDataLst>
    <p:tags r:id="rId2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risten" initials="K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1E2D"/>
    <a:srgbClr val="00386B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9" autoAdjust="0"/>
    <p:restoredTop sz="91264" autoAdjust="0"/>
  </p:normalViewPr>
  <p:slideViewPr>
    <p:cSldViewPr snapToGrid="0">
      <p:cViewPr varScale="1">
        <p:scale>
          <a:sx n="66" d="100"/>
          <a:sy n="66" d="100"/>
        </p:scale>
        <p:origin x="46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-2558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6675" y="77788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r>
              <a:rPr lang="en-US"/>
              <a:t>Presentation Name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59200" y="77788"/>
            <a:ext cx="303847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r>
              <a:rPr lang="en-US" smtClean="0"/>
              <a:t>Course Name</a:t>
            </a:r>
            <a:endParaRPr lang="en-US" baseline="30000"/>
          </a:p>
          <a:p>
            <a:r>
              <a:rPr lang="en-US"/>
              <a:t>Unit # – Lesson #.# – Lesson Name</a:t>
            </a: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77788" y="858520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cs typeface="Arial" charset="0"/>
              </a:defRPr>
            </a:lvl1pPr>
          </a:lstStyle>
          <a:p>
            <a:r>
              <a:rPr lang="en-US"/>
              <a:t>Project Lead The Way, Inc.</a:t>
            </a:r>
            <a:endParaRPr lang="en-US" baseline="30000"/>
          </a:p>
          <a:p>
            <a:r>
              <a:rPr lang="en-US"/>
              <a:t>Copyright </a:t>
            </a:r>
            <a:r>
              <a:rPr lang="en-US" smtClean="0"/>
              <a:t>2010</a:t>
            </a:r>
            <a:endParaRPr lang="en-US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0000" y="8678862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AA6F666A-3503-4EB4-9796-FFB36F66CA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3361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6675" y="77788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r>
              <a:rPr lang="en-US"/>
              <a:t>Presentation Name</a:t>
            </a:r>
          </a:p>
        </p:txBody>
      </p:sp>
      <p:sp>
        <p:nvSpPr>
          <p:cNvPr id="10" name="Rectangle 8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59200" y="77788"/>
            <a:ext cx="303847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r>
              <a:rPr lang="en-US" smtClean="0"/>
              <a:t>Course Name</a:t>
            </a:r>
            <a:endParaRPr lang="en-US" baseline="30000"/>
          </a:p>
          <a:p>
            <a:r>
              <a:rPr lang="en-US"/>
              <a:t>Unit # – Lesson #.# – Lesson Name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77788" y="858520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cs typeface="Arial" charset="0"/>
              </a:defRPr>
            </a:lvl1pPr>
          </a:lstStyle>
          <a:p>
            <a:r>
              <a:rPr lang="en-US"/>
              <a:t>Project Lead The Way, Inc.</a:t>
            </a:r>
            <a:endParaRPr lang="en-US" baseline="30000"/>
          </a:p>
          <a:p>
            <a:r>
              <a:rPr lang="en-US"/>
              <a:t>Copyright </a:t>
            </a:r>
            <a:r>
              <a:rPr lang="en-US" smtClean="0"/>
              <a:t>2010</a:t>
            </a:r>
            <a:endParaRPr lang="en-US"/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0000" y="8678862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AA6F666A-3503-4EB4-9796-FFB36F66CA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006554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Presentation Name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 smtClean="0"/>
              <a:t>Course Name</a:t>
            </a:r>
            <a:endParaRPr lang="en-US" baseline="30000" smtClean="0"/>
          </a:p>
          <a:p>
            <a:r>
              <a:rPr lang="en-US" smtClean="0"/>
              <a:t>Unit # – Lesson #.# – Lesson Name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666A-3503-4EB4-9796-FFB36F66CA1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966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Presentation Name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 smtClean="0"/>
              <a:t>Course Name</a:t>
            </a:r>
            <a:endParaRPr lang="en-US" baseline="30000" smtClean="0"/>
          </a:p>
          <a:p>
            <a:r>
              <a:rPr lang="en-US" smtClean="0"/>
              <a:t>Unit # – Lesson #.# – Lesson Name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666A-3503-4EB4-9796-FFB36F66CA1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966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Presentation Name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 smtClean="0"/>
              <a:t>Course Name</a:t>
            </a:r>
            <a:endParaRPr lang="en-US" baseline="30000" smtClean="0"/>
          </a:p>
          <a:p>
            <a:r>
              <a:rPr lang="en-US" smtClean="0"/>
              <a:t>Unit # – Lesson #.# – Lesson Name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666A-3503-4EB4-9796-FFB36F66CA1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966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81400"/>
            <a:ext cx="7772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386B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rgbClr val="00386B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3" descr="PLTW_MT_L_3Crgb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81000"/>
            <a:ext cx="6246479" cy="2377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quip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-1"/>
            <a:ext cx="45720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en-US" dirty="0" smtClean="0"/>
              <a:t>Equipment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12396"/>
            <a:ext cx="4572000" cy="6400800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  <a:lvl2pPr algn="l">
              <a:defRPr sz="2400"/>
            </a:lvl2pPr>
            <a:lvl3pPr algn="l">
              <a:defRPr sz="2400"/>
            </a:lvl3pPr>
            <a:lvl4pPr algn="l">
              <a:defRPr sz="2400"/>
            </a:lvl4pPr>
            <a:lvl5pPr algn="l"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572000" y="612396"/>
            <a:ext cx="4572000" cy="6400800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  <a:lvl2pPr algn="l">
              <a:defRPr sz="2400"/>
            </a:lvl2pPr>
            <a:lvl3pPr algn="l">
              <a:defRPr sz="2400"/>
            </a:lvl3pPr>
            <a:lvl4pPr algn="l">
              <a:defRPr sz="2400"/>
            </a:lvl4pPr>
            <a:lvl5pPr algn="l"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ep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400800"/>
            <a:ext cx="91440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en-US" dirty="0" smtClean="0"/>
              <a:t>Step x: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7896"/>
            <a:ext cx="9144000" cy="617010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205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9144000" cy="6400800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  <a:lvl2pPr algn="l">
              <a:defRPr sz="2400"/>
            </a:lvl2pPr>
            <a:lvl3pPr algn="l">
              <a:defRPr sz="2400"/>
            </a:lvl3pPr>
            <a:lvl4pPr algn="l">
              <a:defRPr sz="2400"/>
            </a:lvl4pPr>
            <a:lvl5pPr algn="l"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068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F60E8F6-9527-4481-96FF-48BB1CF639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75" r:id="rId3"/>
    <p:sldLayoutId id="2147483676" r:id="rId4"/>
    <p:sldLayoutId id="2147483678" r:id="rId5"/>
    <p:sldLayoutId id="2147483677" r:id="rId6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1371600" y="4343400"/>
            <a:ext cx="6400800" cy="83820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128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4.2.8a Satellite Flight</a:t>
            </a:r>
            <a:endParaRPr lang="en-US" b="1" kern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12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Satellite Robot Construction Guide</a:t>
            </a:r>
          </a:p>
          <a:p>
            <a:pPr marL="0" indent="0" algn="ctr">
              <a:buNone/>
            </a:pPr>
            <a:endParaRPr lang="en-US" b="1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 descr="C:\Users\lsmith\Dropbox\2014-15 Curriculum Release\Notes\Logos\PLTW Logo Transparent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00199"/>
            <a:ext cx="5943600" cy="198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3"/>
          <p:cNvSpPr txBox="1">
            <a:spLocks/>
          </p:cNvSpPr>
          <p:nvPr/>
        </p:nvSpPr>
        <p:spPr bwMode="auto">
          <a:xfrm>
            <a:off x="6934200" y="6629400"/>
            <a:ext cx="2209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2011 Project Lead The Way, Inc.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0" y="6629400"/>
            <a:ext cx="22098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Aerospace Engineering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730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370820"/>
            <a:ext cx="9144000" cy="457200"/>
          </a:xfrm>
        </p:spPr>
        <p:txBody>
          <a:bodyPr>
            <a:noAutofit/>
          </a:bodyPr>
          <a:lstStyle/>
          <a:p>
            <a:r>
              <a:rPr lang="en-US" sz="3200" dirty="0"/>
              <a:t>Step </a:t>
            </a:r>
            <a:r>
              <a:rPr lang="en-US" sz="3200" dirty="0" smtClean="0"/>
              <a:t>7b: Install Guide Plate on Side #2</a:t>
            </a:r>
            <a:endParaRPr lang="en-US" sz="3200" dirty="0"/>
          </a:p>
        </p:txBody>
      </p:sp>
      <p:pic>
        <p:nvPicPr>
          <p:cNvPr id="8194" name="Picture 2" descr="Z:\2010_0416_My Pics from PLTW laptop\2011_0302_AE_MapMaker_Construction\IMG_3133 (Large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8" t="16882" r="7765" b="16450"/>
          <a:stretch/>
        </p:blipFill>
        <p:spPr bwMode="auto">
          <a:xfrm>
            <a:off x="2320821" y="249382"/>
            <a:ext cx="6080164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Z:\2010_0416_My Pics from PLTW laptop\2011_0302_AE_MapMaker_Construction\IMG_3168 (Large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2" t="20833" r="25325" b="15963"/>
          <a:stretch/>
        </p:blipFill>
        <p:spPr bwMode="auto">
          <a:xfrm>
            <a:off x="843752" y="3645725"/>
            <a:ext cx="2425585" cy="222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Straight Connector 25"/>
          <p:cNvCxnSpPr/>
          <p:nvPr/>
        </p:nvCxnSpPr>
        <p:spPr>
          <a:xfrm flipH="1">
            <a:off x="3269337" y="3497284"/>
            <a:ext cx="1212794" cy="409698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423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Z:\2010_0416_My Pics from PLTW laptop\2011_0302_AE_MapMaker_Construction\IMG_3135 (Large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6" t="10264" r="8720" b="13979"/>
          <a:stretch/>
        </p:blipFill>
        <p:spPr bwMode="auto">
          <a:xfrm>
            <a:off x="1116279" y="958652"/>
            <a:ext cx="6816438" cy="4847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370820"/>
            <a:ext cx="9144000" cy="457200"/>
          </a:xfrm>
        </p:spPr>
        <p:txBody>
          <a:bodyPr>
            <a:noAutofit/>
          </a:bodyPr>
          <a:lstStyle/>
          <a:p>
            <a:r>
              <a:rPr lang="en-US" sz="3200" dirty="0"/>
              <a:t>Step </a:t>
            </a:r>
            <a:r>
              <a:rPr lang="en-US" sz="3200" dirty="0" smtClean="0"/>
              <a:t>7c: Confirm Guide Plates Installed Correctly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30187" y="3327894"/>
            <a:ext cx="11993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200" dirty="0" smtClean="0"/>
              <a:t>Guide Plate #2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849348" y="4698254"/>
            <a:ext cx="820636" cy="664856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1294544" y="3462391"/>
            <a:ext cx="780837" cy="164387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86021" y="5360465"/>
            <a:ext cx="11993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200" dirty="0" smtClean="0"/>
              <a:t>Guide Plate #1</a:t>
            </a:r>
          </a:p>
        </p:txBody>
      </p:sp>
    </p:spTree>
    <p:extLst>
      <p:ext uri="{BB962C8B-B14F-4D97-AF65-F5344CB8AC3E}">
        <p14:creationId xmlns:p14="http://schemas.microsoft.com/office/powerpoint/2010/main" val="351729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370820"/>
            <a:ext cx="9144000" cy="457200"/>
          </a:xfrm>
        </p:spPr>
        <p:txBody>
          <a:bodyPr>
            <a:noAutofit/>
          </a:bodyPr>
          <a:lstStyle/>
          <a:p>
            <a:r>
              <a:rPr lang="en-US" sz="3200" dirty="0"/>
              <a:t>Step </a:t>
            </a:r>
            <a:r>
              <a:rPr lang="en-US" sz="3200" dirty="0" smtClean="0"/>
              <a:t>8a: </a:t>
            </a:r>
            <a:r>
              <a:rPr lang="en-US" sz="3200" dirty="0"/>
              <a:t>Install </a:t>
            </a:r>
            <a:r>
              <a:rPr lang="en-US" sz="3200" dirty="0" smtClean="0"/>
              <a:t>Bump Switch Bracket on Plate #1</a:t>
            </a:r>
            <a:endParaRPr lang="en-US" sz="3200" dirty="0"/>
          </a:p>
        </p:txBody>
      </p:sp>
      <p:pic>
        <p:nvPicPr>
          <p:cNvPr id="12290" name="Picture 2" descr="Z:\2010_0416_My Pics from PLTW laptop\2011_0302_AE_MapMaker_Construction\IMG_3173 (Large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2" t="5957" r="15785" b="14818"/>
          <a:stretch/>
        </p:blipFill>
        <p:spPr bwMode="auto">
          <a:xfrm>
            <a:off x="415636" y="890649"/>
            <a:ext cx="4120738" cy="315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Z:\2010_0416_My Pics from PLTW laptop\2011_0302_AE_MapMaker_Construction\IMG_3174 (Large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5" t="3450" r="8394" b="16168"/>
          <a:stretch/>
        </p:blipFill>
        <p:spPr bwMode="auto">
          <a:xfrm>
            <a:off x="4892633" y="890649"/>
            <a:ext cx="4096987" cy="314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Z:\2010_0416_My Pics from PLTW laptop\2011_0302_AE_MapMaker_Construction\IMG_3165 (Large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11" t="38799" r="40098" b="35227"/>
          <a:stretch/>
        </p:blipFill>
        <p:spPr bwMode="auto">
          <a:xfrm>
            <a:off x="3586347" y="4233182"/>
            <a:ext cx="2125683" cy="1917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4239491" y="2980706"/>
            <a:ext cx="653142" cy="1425039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892633" y="3562597"/>
            <a:ext cx="819397" cy="843148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197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Z:\2010_0416_My Pics from PLTW laptop\2011_0302_AE_MapMaker_Construction\IMG_3175 (Large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8" t="11346" r="21077" b="24585"/>
          <a:stretch/>
        </p:blipFill>
        <p:spPr bwMode="auto">
          <a:xfrm>
            <a:off x="581891" y="646124"/>
            <a:ext cx="3827504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Z:\2010_0416_My Pics from PLTW laptop\2011_0302_AE_MapMaker_Construction\IMG_3176 (Large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1" t="4112" r="6142" b="9692"/>
          <a:stretch/>
        </p:blipFill>
        <p:spPr bwMode="auto">
          <a:xfrm>
            <a:off x="4892633" y="646124"/>
            <a:ext cx="3292772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370820"/>
            <a:ext cx="9144000" cy="457200"/>
          </a:xfrm>
        </p:spPr>
        <p:txBody>
          <a:bodyPr>
            <a:noAutofit/>
          </a:bodyPr>
          <a:lstStyle/>
          <a:p>
            <a:r>
              <a:rPr lang="en-US" sz="3200" dirty="0"/>
              <a:t>Step </a:t>
            </a:r>
            <a:r>
              <a:rPr lang="en-US" sz="3200" dirty="0" smtClean="0"/>
              <a:t>8b: </a:t>
            </a:r>
            <a:r>
              <a:rPr lang="en-US" sz="3200" dirty="0"/>
              <a:t>Install Bump Switch Bracket </a:t>
            </a:r>
            <a:r>
              <a:rPr lang="en-US" sz="3200" dirty="0" smtClean="0"/>
              <a:t>on Plate #2</a:t>
            </a:r>
            <a:endParaRPr lang="en-US" sz="3200" dirty="0"/>
          </a:p>
        </p:txBody>
      </p:sp>
      <p:pic>
        <p:nvPicPr>
          <p:cNvPr id="5" name="Picture 3" descr="Z:\2010_0416_My Pics from PLTW laptop\2011_0302_AE_MapMaker_Construction\IMG_3165 (Large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11" t="38799" r="40098" b="35227"/>
          <a:stretch/>
        </p:blipFill>
        <p:spPr bwMode="auto">
          <a:xfrm>
            <a:off x="3586347" y="4233182"/>
            <a:ext cx="2125683" cy="1917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3568532" y="2980706"/>
            <a:ext cx="1080656" cy="1425039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649188" y="2576945"/>
            <a:ext cx="599707" cy="1828800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164470" y="3574473"/>
            <a:ext cx="7136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200" dirty="0" smtClean="0"/>
              <a:t>1 screw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2495642" y="2427665"/>
            <a:ext cx="225713" cy="1146808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254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370820"/>
            <a:ext cx="9144000" cy="457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Step 9: Install Sonar Support</a:t>
            </a:r>
            <a:endParaRPr lang="en-US" sz="3200" dirty="0"/>
          </a:p>
        </p:txBody>
      </p:sp>
      <p:pic>
        <p:nvPicPr>
          <p:cNvPr id="10242" name="Picture 2" descr="Z:\2010_0416_My Pics from PLTW laptop\2011_0302_AE_MapMaker_Construction\IMG_3128 (Large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0" t="4600" r="13799" b="15531"/>
          <a:stretch/>
        </p:blipFill>
        <p:spPr bwMode="auto">
          <a:xfrm>
            <a:off x="917368" y="328748"/>
            <a:ext cx="5047013" cy="536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Z:\2010_0416_My Pics from PLTW laptop\2011_0302_AE_MapMaker_Construction\IMG_3165 (Large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11" t="38799" r="40098" b="35227"/>
          <a:stretch/>
        </p:blipFill>
        <p:spPr bwMode="auto">
          <a:xfrm>
            <a:off x="6358452" y="3777834"/>
            <a:ext cx="2125683" cy="1917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438403" y="4232180"/>
            <a:ext cx="2321628" cy="739821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706590" y="4499980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200" dirty="0" smtClean="0"/>
              <a:t>x2</a:t>
            </a:r>
            <a:endParaRPr lang="en-US" sz="12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851515" y="3522001"/>
            <a:ext cx="1772932" cy="710179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011384" y="4972001"/>
            <a:ext cx="3748647" cy="353832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22982" y="3316169"/>
            <a:ext cx="7285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200" dirty="0" smtClean="0"/>
              <a:t>3 in.</a:t>
            </a:r>
          </a:p>
          <a:p>
            <a:pPr>
              <a:defRPr/>
            </a:pPr>
            <a:r>
              <a:rPr lang="en-US" sz="1200" dirty="0" smtClean="0"/>
              <a:t>standoff</a:t>
            </a:r>
            <a:endParaRPr lang="en-US" sz="1200" dirty="0"/>
          </a:p>
        </p:txBody>
      </p:sp>
      <p:pic>
        <p:nvPicPr>
          <p:cNvPr id="10244" name="Picture 4" descr="Z:\2010_0416_My Pics from PLTW laptop\2011_0302_AE_MapMaker_Construction\IMG_3177 (Large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5" t="10227" r="38337" b="25431"/>
          <a:stretch/>
        </p:blipFill>
        <p:spPr bwMode="auto">
          <a:xfrm>
            <a:off x="6141727" y="475013"/>
            <a:ext cx="2823869" cy="253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Connector 26"/>
          <p:cNvCxnSpPr/>
          <p:nvPr/>
        </p:nvCxnSpPr>
        <p:spPr>
          <a:xfrm flipV="1">
            <a:off x="5099665" y="2448142"/>
            <a:ext cx="1780210" cy="707948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819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Z:\2010_0416_My Pics from PLTW laptop\2011_0302_AE_MapMaker_Construction\IMG_3185 (Large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9" t="4817" r="17533" b="13798"/>
          <a:stretch/>
        </p:blipFill>
        <p:spPr bwMode="auto">
          <a:xfrm>
            <a:off x="618481" y="207158"/>
            <a:ext cx="6246420" cy="555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370820"/>
            <a:ext cx="9144000" cy="457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Step 10: Install Battery Holder</a:t>
            </a:r>
            <a:endParaRPr lang="en-US" sz="3200" dirty="0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2842054" y="2244437"/>
            <a:ext cx="3672525" cy="3612665"/>
          </a:xfrm>
          <a:prstGeom prst="ellipse">
            <a:avLst/>
          </a:prstGeom>
          <a:noFill/>
          <a:ln>
            <a:solidFill>
              <a:srgbClr val="AF1E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5609968" y="4077240"/>
            <a:ext cx="1544594" cy="556544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154562" y="4495284"/>
            <a:ext cx="14306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200" dirty="0" smtClean="0"/>
              <a:t>3 in. standoffs x 3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5632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370820"/>
            <a:ext cx="9144000" cy="457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Step 11: Install Bump Switch</a:t>
            </a:r>
            <a:endParaRPr lang="en-US" sz="3200" dirty="0"/>
          </a:p>
        </p:txBody>
      </p:sp>
      <p:pic>
        <p:nvPicPr>
          <p:cNvPr id="14338" name="Picture 2" descr="Z:\2010_0416_My Pics from PLTW laptop\2011_0302_AE_MapMaker_Construction\IMG_3187 (Large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1" t="5682" r="18019" b="21158"/>
          <a:stretch/>
        </p:blipFill>
        <p:spPr bwMode="auto">
          <a:xfrm>
            <a:off x="1175657" y="403759"/>
            <a:ext cx="5676406" cy="534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>
            <a:endCxn id="5" idx="1"/>
          </p:cNvCxnSpPr>
          <p:nvPr/>
        </p:nvCxnSpPr>
        <p:spPr>
          <a:xfrm flipV="1">
            <a:off x="5966228" y="1498697"/>
            <a:ext cx="1271461" cy="583488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237689" y="1360197"/>
            <a:ext cx="1556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200" dirty="0" smtClean="0"/>
              <a:t>Align top side plates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0575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370820"/>
            <a:ext cx="9144000" cy="457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Step 12: Install Sonar</a:t>
            </a:r>
            <a:endParaRPr lang="en-US" sz="3200" dirty="0"/>
          </a:p>
        </p:txBody>
      </p:sp>
      <p:pic>
        <p:nvPicPr>
          <p:cNvPr id="15362" name="Picture 2" descr="Z:\2010_0416_My Pics from PLTW laptop\2011_0302_AE_MapMaker_Construction\IMG_3190 (Large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0" t="1786" r="12013" b="3192"/>
          <a:stretch/>
        </p:blipFill>
        <p:spPr bwMode="auto">
          <a:xfrm>
            <a:off x="1805047" y="391885"/>
            <a:ext cx="5273942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4674742" y="5075434"/>
            <a:ext cx="986319" cy="287676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650154" y="5243562"/>
            <a:ext cx="5934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200" dirty="0" smtClean="0"/>
              <a:t>Sonar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1172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370820"/>
            <a:ext cx="9144000" cy="457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Step 13: Install Wheel Encoder</a:t>
            </a:r>
            <a:endParaRPr lang="en-US" sz="3200" dirty="0"/>
          </a:p>
        </p:txBody>
      </p:sp>
      <p:pic>
        <p:nvPicPr>
          <p:cNvPr id="16386" name="Picture 2" descr="Z:\2010_0416_My Pics from PLTW laptop\2011_0302_AE_MapMaker_Construction\IMG_3193 (Large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1" t="11742" r="9416" b="31331"/>
          <a:stretch/>
        </p:blipFill>
        <p:spPr bwMode="auto">
          <a:xfrm>
            <a:off x="378343" y="914399"/>
            <a:ext cx="8186520" cy="469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>
            <a:stCxn id="6" idx="2"/>
          </p:cNvCxnSpPr>
          <p:nvPr/>
        </p:nvCxnSpPr>
        <p:spPr>
          <a:xfrm>
            <a:off x="2475354" y="506772"/>
            <a:ext cx="647856" cy="2224553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756247" y="229773"/>
            <a:ext cx="1438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200" dirty="0" smtClean="0"/>
              <a:t>Encoder (top wire)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188526" y="506771"/>
            <a:ext cx="16946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200" dirty="0" smtClean="0"/>
              <a:t>Encoder (bottom wire)</a:t>
            </a:r>
            <a:endParaRPr lang="en-US" sz="12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035873" y="771896"/>
            <a:ext cx="2087337" cy="2232561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052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370820"/>
            <a:ext cx="9144000" cy="457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Step 14: Install Cortex</a:t>
            </a:r>
            <a:endParaRPr lang="en-US" sz="3200" dirty="0"/>
          </a:p>
        </p:txBody>
      </p:sp>
      <p:pic>
        <p:nvPicPr>
          <p:cNvPr id="17410" name="Picture 2" descr="Z:\2010_0416_My Pics from PLTW laptop\2011_0302_AE_MapMaker_Construction\IMG_3196 (Large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5" t="24080" r="5520" b="9037"/>
          <a:stretch/>
        </p:blipFill>
        <p:spPr bwMode="auto">
          <a:xfrm>
            <a:off x="240197" y="866899"/>
            <a:ext cx="8255041" cy="478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 flipV="1">
            <a:off x="1409427" y="4387065"/>
            <a:ext cx="460470" cy="756152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901259" y="5153519"/>
            <a:ext cx="6367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200" dirty="0" smtClean="0"/>
              <a:t>Cortex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1093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730" y="897206"/>
            <a:ext cx="4572000" cy="6400800"/>
          </a:xfrm>
        </p:spPr>
        <p:txBody>
          <a:bodyPr/>
          <a:lstStyle/>
          <a:p>
            <a:r>
              <a:rPr lang="en-US" dirty="0" smtClean="0"/>
              <a:t>AE VEX Kit</a:t>
            </a:r>
          </a:p>
        </p:txBody>
      </p:sp>
      <p:pic>
        <p:nvPicPr>
          <p:cNvPr id="8" name="Picture 2" descr="Z:\2010_0416_My Pics from PLTW laptop\2011_0302_AE_Gather Elevation Data_RobotConstruction\IMG_4204 (Large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5" t="7790" r="20516" b="11051"/>
          <a:stretch/>
        </p:blipFill>
        <p:spPr bwMode="auto">
          <a:xfrm>
            <a:off x="2852531" y="1431235"/>
            <a:ext cx="5757331" cy="5168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9843" y="224852"/>
            <a:ext cx="2593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Equipment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5125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370820"/>
            <a:ext cx="9144000" cy="457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Step 15: Install Battery</a:t>
            </a:r>
            <a:endParaRPr lang="en-US" sz="3200" dirty="0"/>
          </a:p>
        </p:txBody>
      </p:sp>
      <p:pic>
        <p:nvPicPr>
          <p:cNvPr id="18434" name="Picture 2" descr="Z:\2010_0416_My Pics from PLTW laptop\2011_0302_AE_MapMaker_Construction\IMG_3201 (Large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0" t="7414" r="9902" b="14664"/>
          <a:stretch/>
        </p:blipFill>
        <p:spPr bwMode="auto">
          <a:xfrm>
            <a:off x="1889539" y="562012"/>
            <a:ext cx="6994566" cy="546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4933464" y="4670605"/>
            <a:ext cx="830338" cy="702779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534909" y="5379550"/>
            <a:ext cx="6719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200" dirty="0" smtClean="0"/>
              <a:t>Battery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0172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370820"/>
            <a:ext cx="9144000" cy="457200"/>
          </a:xfrm>
        </p:spPr>
        <p:txBody>
          <a:bodyPr>
            <a:noAutofit/>
          </a:bodyPr>
          <a:lstStyle/>
          <a:p>
            <a:r>
              <a:rPr lang="en-US" sz="3200" dirty="0"/>
              <a:t>Step 16: Connect Motors and Sensors to Cortex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3935" y="1338796"/>
            <a:ext cx="7315200" cy="5001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Z:\2010_0416_My Pics from PLTW laptop\2011_0308_POE_GTT_AE Test Bed\IMG_3380 (Large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24050" y="59405"/>
            <a:ext cx="1581645" cy="219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73599" y="1016819"/>
            <a:ext cx="15427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dirty="0" smtClean="0">
                <a:solidFill>
                  <a:srgbClr val="FF0000"/>
                </a:solidFill>
              </a:rPr>
              <a:t>Encoder (lower)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73598" y="722393"/>
            <a:ext cx="15427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dirty="0" smtClean="0">
                <a:solidFill>
                  <a:srgbClr val="FF0000"/>
                </a:solidFill>
              </a:rPr>
              <a:t>Encoder (</a:t>
            </a:r>
            <a:r>
              <a:rPr lang="en-US" sz="1400" dirty="0">
                <a:solidFill>
                  <a:srgbClr val="FF0000"/>
                </a:solidFill>
              </a:rPr>
              <a:t>u</a:t>
            </a:r>
            <a:r>
              <a:rPr lang="en-US" sz="1400" dirty="0" smtClean="0">
                <a:solidFill>
                  <a:srgbClr val="FF0000"/>
                </a:solidFill>
              </a:rPr>
              <a:t>pper)</a:t>
            </a:r>
          </a:p>
        </p:txBody>
      </p:sp>
      <p:cxnSp>
        <p:nvCxnSpPr>
          <p:cNvPr id="8" name="Straight Connector 7"/>
          <p:cNvCxnSpPr>
            <a:stCxn id="7" idx="3"/>
          </p:cNvCxnSpPr>
          <p:nvPr/>
        </p:nvCxnSpPr>
        <p:spPr>
          <a:xfrm>
            <a:off x="6316309" y="876282"/>
            <a:ext cx="999545" cy="448314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6" idx="3"/>
          </p:cNvCxnSpPr>
          <p:nvPr/>
        </p:nvCxnSpPr>
        <p:spPr>
          <a:xfrm>
            <a:off x="6316310" y="1170708"/>
            <a:ext cx="999544" cy="330101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910993" y="3390123"/>
            <a:ext cx="14737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dirty="0" smtClean="0">
                <a:solidFill>
                  <a:srgbClr val="FF0000"/>
                </a:solidFill>
              </a:rPr>
              <a:t>Motor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3500" y="4042127"/>
            <a:ext cx="15427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dirty="0" smtClean="0">
                <a:solidFill>
                  <a:srgbClr val="FF0000"/>
                </a:solidFill>
              </a:rPr>
              <a:t>Encoder (lower)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6815" y="4244222"/>
            <a:ext cx="15427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dirty="0" smtClean="0">
                <a:solidFill>
                  <a:srgbClr val="FF0000"/>
                </a:solidFill>
              </a:rPr>
              <a:t>Encoder (upper)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38490" y="3627457"/>
            <a:ext cx="15427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dirty="0" smtClean="0">
                <a:solidFill>
                  <a:srgbClr val="FF0000"/>
                </a:solidFill>
              </a:rPr>
              <a:t>Ultrasonic (in)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31866" y="3828605"/>
            <a:ext cx="15427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dirty="0" smtClean="0">
                <a:solidFill>
                  <a:srgbClr val="FF0000"/>
                </a:solidFill>
              </a:rPr>
              <a:t>Ultrasonic (out)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37048" y="3412976"/>
            <a:ext cx="1305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dirty="0" smtClean="0">
                <a:solidFill>
                  <a:srgbClr val="FF0000"/>
                </a:solidFill>
              </a:rPr>
              <a:t>Bump Switch</a:t>
            </a:r>
          </a:p>
        </p:txBody>
      </p:sp>
    </p:spTree>
    <p:extLst>
      <p:ext uri="{BB962C8B-B14F-4D97-AF65-F5344CB8AC3E}">
        <p14:creationId xmlns:p14="http://schemas.microsoft.com/office/powerpoint/2010/main" val="297070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Z:\2010_0416_My Pics from PLTW laptop\2011_0302_AE_Gather Elevation Data_RobotConstruction\IMG_4206 (Large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0" t="7971" r="7202" b="15942"/>
          <a:stretch/>
        </p:blipFill>
        <p:spPr bwMode="auto">
          <a:xfrm>
            <a:off x="735494" y="596348"/>
            <a:ext cx="7891671" cy="534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370820"/>
            <a:ext cx="9144000" cy="457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Step 17: Secure Wires</a:t>
            </a:r>
            <a:endParaRPr lang="en-US" sz="3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909455" y="807522"/>
            <a:ext cx="1255041" cy="1160426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494104" y="4154557"/>
            <a:ext cx="937377" cy="1213090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072872" y="5463594"/>
            <a:ext cx="10711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200" dirty="0" smtClean="0"/>
              <a:t>Secure wires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2216357" y="560970"/>
            <a:ext cx="10711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200" dirty="0" smtClean="0"/>
              <a:t>Secure wires</a:t>
            </a:r>
            <a:endParaRPr lang="en-US" sz="1200" dirty="0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5655365" y="457670"/>
            <a:ext cx="1321905" cy="725087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788358" y="180671"/>
            <a:ext cx="23086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200" dirty="0" smtClean="0"/>
              <a:t>Route wires to avoid gear teeth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6021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370820"/>
            <a:ext cx="9144000" cy="457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Completed Satellite Robot</a:t>
            </a:r>
            <a:endParaRPr lang="en-US" sz="3200" dirty="0"/>
          </a:p>
        </p:txBody>
      </p:sp>
      <p:pic>
        <p:nvPicPr>
          <p:cNvPr id="2050" name="Picture 2" descr="Z:\2010_0416_My Pics from PLTW laptop\2011_0302_AE_Gather Elevation Data_RobotConstruction\IMG_4204 (Large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5" t="7790" r="20516" b="11051"/>
          <a:stretch/>
        </p:blipFill>
        <p:spPr bwMode="auto">
          <a:xfrm>
            <a:off x="1719470" y="69574"/>
            <a:ext cx="6510130" cy="5844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71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810086" y="2304899"/>
            <a:ext cx="8067583" cy="2860986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75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600" dirty="0" smtClean="0">
                <a:solidFill>
                  <a:srgbClr val="FF0000"/>
                </a:solidFill>
                <a:latin typeface="+mn-lt"/>
              </a:rPr>
              <a:t>Stop</a:t>
            </a:r>
          </a:p>
          <a:p>
            <a:endParaRPr lang="en-US" sz="3600" dirty="0" smtClean="0">
              <a:solidFill>
                <a:srgbClr val="00386B"/>
              </a:solidFill>
              <a:latin typeface="+mn-lt"/>
            </a:endParaRPr>
          </a:p>
          <a:p>
            <a:endParaRPr lang="en-US" sz="3600" dirty="0" smtClean="0">
              <a:solidFill>
                <a:srgbClr val="00386B"/>
              </a:solidFill>
              <a:latin typeface="+mn-lt"/>
            </a:endParaRPr>
          </a:p>
          <a:p>
            <a:r>
              <a:rPr lang="en-US" sz="3600" dirty="0" smtClean="0">
                <a:solidFill>
                  <a:srgbClr val="00386B"/>
                </a:solidFill>
                <a:latin typeface="+mn-lt"/>
              </a:rPr>
              <a:t>Complete</a:t>
            </a:r>
          </a:p>
          <a:p>
            <a:r>
              <a:rPr lang="en-US" sz="3600" dirty="0" smtClean="0">
                <a:solidFill>
                  <a:srgbClr val="00386B"/>
                </a:solidFill>
                <a:latin typeface="+mn-lt"/>
              </a:rPr>
              <a:t>Activity 4.2.8 Satellite Flight</a:t>
            </a:r>
            <a:endParaRPr lang="en-US" sz="3600" dirty="0">
              <a:solidFill>
                <a:srgbClr val="00386B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1" t="25839" r="25911" b="27989"/>
          <a:stretch/>
        </p:blipFill>
        <p:spPr bwMode="auto">
          <a:xfrm>
            <a:off x="1997474" y="2068496"/>
            <a:ext cx="1491449" cy="1429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86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370820"/>
            <a:ext cx="9144000" cy="457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Step 1: Construct Side Plates</a:t>
            </a:r>
            <a:endParaRPr lang="en-US" sz="3200" dirty="0"/>
          </a:p>
        </p:txBody>
      </p:sp>
      <p:pic>
        <p:nvPicPr>
          <p:cNvPr id="2050" name="Picture 2" descr="Z:\2010_0416_My Pics from PLTW laptop\2011_0302_AE_MapMaker_Construction\IMG_3158 (Large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9" t="12608" r="15131" b="50703"/>
          <a:stretch/>
        </p:blipFill>
        <p:spPr bwMode="auto">
          <a:xfrm>
            <a:off x="320740" y="1592038"/>
            <a:ext cx="4114800" cy="1747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Z:\2010_0416_My Pics from PLTW laptop\2011_0302_AE_MapMaker_Construction\IMG_3161 (Large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0" t="14394" r="5033" b="41018"/>
          <a:stretch/>
        </p:blipFill>
        <p:spPr bwMode="auto">
          <a:xfrm>
            <a:off x="4730337" y="4278527"/>
            <a:ext cx="4114800" cy="153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Z:\2010_0416_My Pics from PLTW laptop\2011_0302_AE_MapMaker_Construction\IMG_3159 (Large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7" t="28463" r="18019" b="41017"/>
          <a:stretch/>
        </p:blipFill>
        <p:spPr bwMode="auto">
          <a:xfrm>
            <a:off x="4730337" y="1592038"/>
            <a:ext cx="4114800" cy="146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Z:\2010_0416_My Pics from PLTW laptop\2011_0302_AE_MapMaker_Construction\IMG_3158 (Large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6" t="49297" r="7792" b="14015"/>
          <a:stretch/>
        </p:blipFill>
        <p:spPr bwMode="auto">
          <a:xfrm>
            <a:off x="320740" y="4278527"/>
            <a:ext cx="4114800" cy="144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0740" y="1315039"/>
            <a:ext cx="16031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dirty="0" smtClean="0"/>
              <a:t>Front Side Plate #1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30337" y="1328939"/>
            <a:ext cx="16031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dirty="0" smtClean="0"/>
              <a:t>Back Side Plate #1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0740" y="3987435"/>
            <a:ext cx="16031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dirty="0" smtClean="0"/>
              <a:t>Front Side Plate #2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30337" y="4001335"/>
            <a:ext cx="16031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dirty="0" smtClean="0"/>
              <a:t>Back Side Plate #2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1791133" y="4799973"/>
            <a:ext cx="892432" cy="1362279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685115" y="5481112"/>
            <a:ext cx="998450" cy="681140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3379304" y="934278"/>
            <a:ext cx="353272" cy="850258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2683565" y="934278"/>
            <a:ext cx="695739" cy="1427787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237349" y="934278"/>
            <a:ext cx="1141955" cy="1395717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031434" y="657279"/>
            <a:ext cx="16989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dirty="0" smtClean="0"/>
              <a:t>1 in. Standoffs x 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683564" y="6023752"/>
            <a:ext cx="17519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dirty="0" smtClean="0"/>
              <a:t>1/2 in. Standoffs x 2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6210733" y="1120868"/>
            <a:ext cx="577004" cy="633200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6787737" y="1120868"/>
            <a:ext cx="0" cy="630946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6787737" y="1120868"/>
            <a:ext cx="658761" cy="649270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056242" y="843869"/>
            <a:ext cx="17519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dirty="0" smtClean="0"/>
              <a:t>Bearing Plate x3</a:t>
            </a:r>
          </a:p>
        </p:txBody>
      </p:sp>
    </p:spTree>
    <p:extLst>
      <p:ext uri="{BB962C8B-B14F-4D97-AF65-F5344CB8AC3E}">
        <p14:creationId xmlns:p14="http://schemas.microsoft.com/office/powerpoint/2010/main" val="254478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370820"/>
            <a:ext cx="9144000" cy="457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Step 2: Attach Side Plates</a:t>
            </a:r>
            <a:endParaRPr lang="en-US" sz="3200" dirty="0"/>
          </a:p>
        </p:txBody>
      </p:sp>
      <p:pic>
        <p:nvPicPr>
          <p:cNvPr id="3075" name="Picture 3" descr="Z:\2010_0416_My Pics from PLTW laptop\2011_0302_AE_MapMaker_Construction\IMG_3152 (Large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7" t="10913" r="22862" b="17875"/>
          <a:stretch/>
        </p:blipFill>
        <p:spPr bwMode="auto">
          <a:xfrm>
            <a:off x="914401" y="1009403"/>
            <a:ext cx="440524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Z:\2010_0416_My Pics from PLTW laptop\2011_0302_AE_MapMaker_Construction\IMG_3154 (Large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8" t="43164" r="24324" b="39953"/>
          <a:stretch/>
        </p:blipFill>
        <p:spPr bwMode="auto">
          <a:xfrm>
            <a:off x="5510151" y="926275"/>
            <a:ext cx="3443844" cy="92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>
            <a:spLocks noChangeAspect="1"/>
          </p:cNvSpPr>
          <p:nvPr/>
        </p:nvSpPr>
        <p:spPr>
          <a:xfrm>
            <a:off x="5505289" y="1009403"/>
            <a:ext cx="3448705" cy="914400"/>
          </a:xfrm>
          <a:prstGeom prst="ellipse">
            <a:avLst/>
          </a:prstGeom>
          <a:noFill/>
          <a:ln>
            <a:solidFill>
              <a:srgbClr val="AF1E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endCxn id="7" idx="3"/>
          </p:cNvCxnSpPr>
          <p:nvPr/>
        </p:nvCxnSpPr>
        <p:spPr>
          <a:xfrm flipV="1">
            <a:off x="4945558" y="1789892"/>
            <a:ext cx="1064782" cy="1903362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endCxn id="7" idx="2"/>
          </p:cNvCxnSpPr>
          <p:nvPr/>
        </p:nvCxnSpPr>
        <p:spPr>
          <a:xfrm>
            <a:off x="2259756" y="1389413"/>
            <a:ext cx="3245533" cy="77190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232073" y="2726053"/>
            <a:ext cx="1603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dirty="0" smtClean="0"/>
              <a:t>More washers may need to be added later if vehicle drags</a:t>
            </a:r>
          </a:p>
        </p:txBody>
      </p:sp>
      <p:cxnSp>
        <p:nvCxnSpPr>
          <p:cNvPr id="13" name="Straight Connector 12"/>
          <p:cNvCxnSpPr>
            <a:stCxn id="12" idx="0"/>
          </p:cNvCxnSpPr>
          <p:nvPr/>
        </p:nvCxnSpPr>
        <p:spPr>
          <a:xfrm flipH="1" flipV="1">
            <a:off x="7897091" y="1638796"/>
            <a:ext cx="136567" cy="1087257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783390" y="4795550"/>
            <a:ext cx="801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dirty="0" smtClean="0"/>
              <a:t>Plate #1</a:t>
            </a:r>
          </a:p>
        </p:txBody>
      </p:sp>
      <p:cxnSp>
        <p:nvCxnSpPr>
          <p:cNvPr id="18" name="Straight Connector 17"/>
          <p:cNvCxnSpPr>
            <a:stCxn id="17" idx="1"/>
          </p:cNvCxnSpPr>
          <p:nvPr/>
        </p:nvCxnSpPr>
        <p:spPr>
          <a:xfrm flipH="1" flipV="1">
            <a:off x="4808992" y="4390421"/>
            <a:ext cx="974398" cy="543629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016068" y="5224949"/>
            <a:ext cx="801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dirty="0" smtClean="0"/>
              <a:t>Plate #2</a:t>
            </a:r>
          </a:p>
        </p:txBody>
      </p:sp>
      <p:cxnSp>
        <p:nvCxnSpPr>
          <p:cNvPr id="21" name="Straight Connector 20"/>
          <p:cNvCxnSpPr>
            <a:stCxn id="20" idx="3"/>
          </p:cNvCxnSpPr>
          <p:nvPr/>
        </p:nvCxnSpPr>
        <p:spPr>
          <a:xfrm flipV="1">
            <a:off x="1817652" y="4928484"/>
            <a:ext cx="1204725" cy="434965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1363938" y="657279"/>
            <a:ext cx="353272" cy="850258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16068" y="380280"/>
            <a:ext cx="16989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dirty="0" smtClean="0"/>
              <a:t>2 in. Standoffs x 2</a:t>
            </a:r>
          </a:p>
        </p:txBody>
      </p:sp>
    </p:spTree>
    <p:extLst>
      <p:ext uri="{BB962C8B-B14F-4D97-AF65-F5344CB8AC3E}">
        <p14:creationId xmlns:p14="http://schemas.microsoft.com/office/powerpoint/2010/main" val="230142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370820"/>
            <a:ext cx="9144000" cy="457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Step 3: Install Motor and Speed Controller</a:t>
            </a:r>
            <a:endParaRPr lang="en-US" sz="3200" dirty="0"/>
          </a:p>
        </p:txBody>
      </p:sp>
      <p:pic>
        <p:nvPicPr>
          <p:cNvPr id="4098" name="Picture 2" descr="Z:\2010_0416_My Pics from PLTW laptop\2011_0302_AE_MapMaker_Construction\IMG_3151 (Large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0" t="19284" r="35719" b="38032"/>
          <a:stretch/>
        </p:blipFill>
        <p:spPr bwMode="auto">
          <a:xfrm>
            <a:off x="310530" y="843231"/>
            <a:ext cx="2682051" cy="210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Z:\2010_0416_My Pics from PLTW laptop\2011_0302_AE_MapMaker_Construction\IMG_3150 (Large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1" t="7210" r="11029" b="3601"/>
          <a:stretch/>
        </p:blipFill>
        <p:spPr bwMode="auto">
          <a:xfrm>
            <a:off x="3299254" y="481911"/>
            <a:ext cx="5721178" cy="4893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>
            <a:stCxn id="7" idx="5"/>
          </p:cNvCxnSpPr>
          <p:nvPr/>
        </p:nvCxnSpPr>
        <p:spPr>
          <a:xfrm>
            <a:off x="2840856" y="2003641"/>
            <a:ext cx="2348661" cy="495489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>
            <a:spLocks noChangeAspect="1"/>
          </p:cNvSpPr>
          <p:nvPr/>
        </p:nvSpPr>
        <p:spPr>
          <a:xfrm>
            <a:off x="1385918" y="548703"/>
            <a:ext cx="1704566" cy="1704566"/>
          </a:xfrm>
          <a:prstGeom prst="ellipse">
            <a:avLst/>
          </a:prstGeom>
          <a:noFill/>
          <a:ln>
            <a:solidFill>
              <a:srgbClr val="AF1E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26354" y="2663686"/>
            <a:ext cx="353272" cy="718858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9489" y="3342788"/>
            <a:ext cx="8764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dirty="0" smtClean="0"/>
              <a:t>269 Motor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85" y="3886200"/>
            <a:ext cx="2103666" cy="1824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958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370820"/>
            <a:ext cx="9144000" cy="457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Step 4: Install Wheels and Motor Shaft</a:t>
            </a:r>
            <a:endParaRPr lang="en-US" sz="3200" dirty="0"/>
          </a:p>
        </p:txBody>
      </p:sp>
      <p:pic>
        <p:nvPicPr>
          <p:cNvPr id="5122" name="Picture 2" descr="Z:\2010_0416_My Pics from PLTW laptop\2011_0302_AE_MapMaker_Construction\IMG_3147 (Large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4" t="3517" r="23539" b="4925"/>
          <a:stretch/>
        </p:blipFill>
        <p:spPr bwMode="auto">
          <a:xfrm>
            <a:off x="2090057" y="1175658"/>
            <a:ext cx="4963886" cy="502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188" y="178132"/>
            <a:ext cx="1251030" cy="118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val 11"/>
          <p:cNvSpPr>
            <a:spLocks noChangeAspect="1"/>
          </p:cNvSpPr>
          <p:nvPr/>
        </p:nvSpPr>
        <p:spPr>
          <a:xfrm>
            <a:off x="5091544" y="350917"/>
            <a:ext cx="457200" cy="457200"/>
          </a:xfrm>
          <a:prstGeom prst="ellipse">
            <a:avLst/>
          </a:prstGeom>
          <a:noFill/>
          <a:ln>
            <a:solidFill>
              <a:srgbClr val="AF1E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12" idx="3"/>
          </p:cNvCxnSpPr>
          <p:nvPr/>
        </p:nvCxnSpPr>
        <p:spPr>
          <a:xfrm flipH="1">
            <a:off x="4468659" y="741162"/>
            <a:ext cx="689840" cy="1622028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2" idx="3"/>
          </p:cNvCxnSpPr>
          <p:nvPr/>
        </p:nvCxnSpPr>
        <p:spPr>
          <a:xfrm>
            <a:off x="5158499" y="741162"/>
            <a:ext cx="71251" cy="1622028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351" y="418607"/>
            <a:ext cx="1251030" cy="118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Oval 19"/>
          <p:cNvSpPr>
            <a:spLocks noChangeAspect="1"/>
          </p:cNvSpPr>
          <p:nvPr/>
        </p:nvSpPr>
        <p:spPr>
          <a:xfrm>
            <a:off x="2819641" y="893620"/>
            <a:ext cx="457200" cy="457200"/>
          </a:xfrm>
          <a:prstGeom prst="ellipse">
            <a:avLst/>
          </a:prstGeom>
          <a:noFill/>
          <a:ln>
            <a:solidFill>
              <a:srgbClr val="AF1E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stCxn id="20" idx="5"/>
          </p:cNvCxnSpPr>
          <p:nvPr/>
        </p:nvCxnSpPr>
        <p:spPr>
          <a:xfrm>
            <a:off x="3209886" y="1283865"/>
            <a:ext cx="910852" cy="1091200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576259" y="2867215"/>
            <a:ext cx="11336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200" dirty="0" smtClean="0"/>
              <a:t>4 in. shafts x3</a:t>
            </a:r>
          </a:p>
        </p:txBody>
      </p:sp>
      <p:cxnSp>
        <p:nvCxnSpPr>
          <p:cNvPr id="31" name="Straight Connector 30"/>
          <p:cNvCxnSpPr>
            <a:endCxn id="30" idx="1"/>
          </p:cNvCxnSpPr>
          <p:nvPr/>
        </p:nvCxnSpPr>
        <p:spPr>
          <a:xfrm>
            <a:off x="6449604" y="2562666"/>
            <a:ext cx="1126655" cy="443049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endCxn id="30" idx="1"/>
          </p:cNvCxnSpPr>
          <p:nvPr/>
        </p:nvCxnSpPr>
        <p:spPr>
          <a:xfrm flipV="1">
            <a:off x="6754594" y="3005715"/>
            <a:ext cx="821665" cy="362494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endCxn id="30" idx="1"/>
          </p:cNvCxnSpPr>
          <p:nvPr/>
        </p:nvCxnSpPr>
        <p:spPr>
          <a:xfrm flipV="1">
            <a:off x="6691111" y="3005715"/>
            <a:ext cx="885148" cy="1270542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590703" y="280106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200" dirty="0" smtClean="0"/>
              <a:t>x4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282726" y="980102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200" dirty="0" smtClean="0"/>
              <a:t>x2</a:t>
            </a:r>
          </a:p>
        </p:txBody>
      </p:sp>
      <p:cxnSp>
        <p:nvCxnSpPr>
          <p:cNvPr id="50" name="Straight Connector 49"/>
          <p:cNvCxnSpPr>
            <a:endCxn id="51" idx="1"/>
          </p:cNvCxnSpPr>
          <p:nvPr/>
        </p:nvCxnSpPr>
        <p:spPr>
          <a:xfrm flipV="1">
            <a:off x="5412963" y="2002387"/>
            <a:ext cx="1341631" cy="1255826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754594" y="1863887"/>
            <a:ext cx="865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200" dirty="0" smtClean="0"/>
              <a:t>Small gap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555894" y="2140886"/>
            <a:ext cx="865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200" dirty="0" smtClean="0"/>
              <a:t>Small gap</a:t>
            </a:r>
          </a:p>
        </p:txBody>
      </p:sp>
      <p:cxnSp>
        <p:nvCxnSpPr>
          <p:cNvPr id="54" name="Straight Connector 53"/>
          <p:cNvCxnSpPr>
            <a:endCxn id="53" idx="3"/>
          </p:cNvCxnSpPr>
          <p:nvPr/>
        </p:nvCxnSpPr>
        <p:spPr>
          <a:xfrm flipH="1" flipV="1">
            <a:off x="3421837" y="2279386"/>
            <a:ext cx="900781" cy="907576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743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370820"/>
            <a:ext cx="9144000" cy="457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Step 5: Install Gears</a:t>
            </a:r>
            <a:endParaRPr lang="en-US" sz="3200" dirty="0"/>
          </a:p>
        </p:txBody>
      </p:sp>
      <p:pic>
        <p:nvPicPr>
          <p:cNvPr id="6146" name="Picture 2" descr="Z:\2010_0416_My Pics from PLTW laptop\2011_0302_AE_MapMaker_Construction\IMG_3146 (Large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9" t="16201" r="28086" b="7898"/>
          <a:stretch/>
        </p:blipFill>
        <p:spPr bwMode="auto">
          <a:xfrm>
            <a:off x="5773334" y="1219786"/>
            <a:ext cx="2962982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Z:\2010_0416_My Pics from PLTW laptop\2011_0302_AE_MapMaker_Construction\IMG_3145 (Large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3" t="7351" r="17530" b="5713"/>
          <a:stretch/>
        </p:blipFill>
        <p:spPr bwMode="auto">
          <a:xfrm>
            <a:off x="358230" y="762586"/>
            <a:ext cx="4962869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6597244" y="4860204"/>
            <a:ext cx="13708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200" dirty="0" smtClean="0"/>
              <a:t>32 tooth gears x3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4489375" y="1721922"/>
            <a:ext cx="1626417" cy="426415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046801" y="2783608"/>
            <a:ext cx="1855235" cy="0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465864" y="3517899"/>
            <a:ext cx="2307470" cy="614714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334" y="31066"/>
            <a:ext cx="1251030" cy="118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Oval 32"/>
          <p:cNvSpPr>
            <a:spLocks noChangeAspect="1"/>
          </p:cNvSpPr>
          <p:nvPr/>
        </p:nvSpPr>
        <p:spPr>
          <a:xfrm>
            <a:off x="6254795" y="522845"/>
            <a:ext cx="457200" cy="457200"/>
          </a:xfrm>
          <a:prstGeom prst="ellipse">
            <a:avLst/>
          </a:prstGeom>
          <a:noFill/>
          <a:ln>
            <a:solidFill>
              <a:srgbClr val="AF1E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6363224" y="980045"/>
            <a:ext cx="84546" cy="623124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757044" y="612945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200" dirty="0" smtClean="0"/>
              <a:t>x3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3047912" y="3670299"/>
            <a:ext cx="500560" cy="1020454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548472" y="4552252"/>
            <a:ext cx="10711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200" dirty="0" smtClean="0"/>
              <a:t>Small gap x3</a:t>
            </a:r>
          </a:p>
        </p:txBody>
      </p:sp>
    </p:spTree>
    <p:extLst>
      <p:ext uri="{BB962C8B-B14F-4D97-AF65-F5344CB8AC3E}">
        <p14:creationId xmlns:p14="http://schemas.microsoft.com/office/powerpoint/2010/main" val="221822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370820"/>
            <a:ext cx="9144000" cy="457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Step 6: Build Two Guide Plates</a:t>
            </a:r>
            <a:endParaRPr lang="en-US" sz="3200" dirty="0"/>
          </a:p>
        </p:txBody>
      </p:sp>
      <p:pic>
        <p:nvPicPr>
          <p:cNvPr id="7170" name="Picture 2" descr="Z:\2010_0416_My Pics from PLTW laptop\2011_0302_AE_MapMaker_Construction\IMG_3140 (Large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9" t="10227" r="19318" b="20509"/>
          <a:stretch/>
        </p:blipFill>
        <p:spPr bwMode="auto">
          <a:xfrm>
            <a:off x="593765" y="795645"/>
            <a:ext cx="5886448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850743" y="303139"/>
            <a:ext cx="13724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200" dirty="0" smtClean="0"/>
              <a:t>½ in. Spacers x 6</a:t>
            </a:r>
          </a:p>
        </p:txBody>
      </p:sp>
      <p:cxnSp>
        <p:nvCxnSpPr>
          <p:cNvPr id="12" name="Straight Connector 11"/>
          <p:cNvCxnSpPr>
            <a:endCxn id="9" idx="1"/>
          </p:cNvCxnSpPr>
          <p:nvPr/>
        </p:nvCxnSpPr>
        <p:spPr>
          <a:xfrm flipV="1">
            <a:off x="2399318" y="441639"/>
            <a:ext cx="451425" cy="564915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66333" y="5676677"/>
            <a:ext cx="28628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200" dirty="0" smtClean="0"/>
              <a:t>Two sides of two identical plates shown</a:t>
            </a:r>
          </a:p>
        </p:txBody>
      </p:sp>
    </p:spTree>
    <p:extLst>
      <p:ext uri="{BB962C8B-B14F-4D97-AF65-F5344CB8AC3E}">
        <p14:creationId xmlns:p14="http://schemas.microsoft.com/office/powerpoint/2010/main" val="229266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370820"/>
            <a:ext cx="9144000" cy="457200"/>
          </a:xfrm>
        </p:spPr>
        <p:txBody>
          <a:bodyPr>
            <a:noAutofit/>
          </a:bodyPr>
          <a:lstStyle/>
          <a:p>
            <a:r>
              <a:rPr lang="en-US" sz="3200" dirty="0"/>
              <a:t>Step </a:t>
            </a:r>
            <a:r>
              <a:rPr lang="en-US" sz="3200" dirty="0" smtClean="0"/>
              <a:t>7a: Install Guide Plate on Side #1</a:t>
            </a:r>
            <a:endParaRPr lang="en-US" sz="3200" dirty="0"/>
          </a:p>
        </p:txBody>
      </p:sp>
      <p:pic>
        <p:nvPicPr>
          <p:cNvPr id="11266" name="Picture 2" descr="Z:\2010_0416_My Pics from PLTW laptop\2011_0302_AE_MapMaker_Construction\IMG_3169 (Large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6" t="17587" r="10552" b="13798"/>
          <a:stretch/>
        </p:blipFill>
        <p:spPr bwMode="auto">
          <a:xfrm>
            <a:off x="3230087" y="356260"/>
            <a:ext cx="5652655" cy="376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Z:\2010_0416_My Pics from PLTW laptop\2011_0302_AE_MapMaker_Construction\IMG_3168 (Large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2" t="20833" r="25325" b="15963"/>
          <a:stretch/>
        </p:blipFill>
        <p:spPr bwMode="auto">
          <a:xfrm>
            <a:off x="602621" y="3912920"/>
            <a:ext cx="2425585" cy="222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 flipH="1">
            <a:off x="3028206" y="3553692"/>
            <a:ext cx="2030682" cy="923305"/>
          </a:xfrm>
          <a:prstGeom prst="line">
            <a:avLst/>
          </a:prstGeom>
          <a:ln w="25400">
            <a:solidFill>
              <a:srgbClr val="AF1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494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0044&quot;&gt;&lt;/object&gt;&lt;object type=&quot;2&quot; unique_id=&quot;10045&quot;&gt;&lt;object type=&quot;3&quot; unique_id=&quot;10046&quot;&gt;&lt;property id=&quot;20148&quot; value=&quot;5&quot;/&gt;&lt;property id=&quot;20300&quot; value=&quot;Slide 1 - &amp;quot;Activity 4.2.8a Satellite Flight&amp;quot;&quot;/&gt;&lt;property id=&quot;20307&quot; value=&quot;256&quot;/&gt;&lt;/object&gt;&lt;object type=&quot;3&quot; unique_id=&quot;11063&quot;&gt;&lt;property id=&quot;20148&quot; value=&quot;5&quot;/&gt;&lt;property id=&quot;20300&quot; value=&quot;Slide 2&quot;/&gt;&lt;property id=&quot;20307&quot; value=&quot;275&quot;/&gt;&lt;/object&gt;&lt;object type=&quot;3&quot; unique_id=&quot;12357&quot;&gt;&lt;property id=&quot;20148&quot; value=&quot;5&quot;/&gt;&lt;property id=&quot;20300&quot; value=&quot;Slide 3 - &amp;quot;Step 1: Construct Side Plates&amp;quot;&quot;/&gt;&lt;property id=&quot;20307&quot; value=&quot;295&quot;/&gt;&lt;/object&gt;&lt;object type=&quot;3&quot; unique_id=&quot;12358&quot;&gt;&lt;property id=&quot;20148&quot; value=&quot;5&quot;/&gt;&lt;property id=&quot;20300&quot; value=&quot;Slide 4 - &amp;quot;Step 2: Attach Side Plates&amp;quot;&quot;/&gt;&lt;property id=&quot;20307&quot; value=&quot;297&quot;/&gt;&lt;/object&gt;&lt;object type=&quot;3&quot; unique_id=&quot;12359&quot;&gt;&lt;property id=&quot;20148&quot; value=&quot;5&quot;/&gt;&lt;property id=&quot;20300&quot; value=&quot;Slide 5 - &amp;quot;Step 3: Install Motor and Speed Controller&amp;quot;&quot;/&gt;&lt;property id=&quot;20307&quot; value=&quot;298&quot;/&gt;&lt;/object&gt;&lt;object type=&quot;3&quot; unique_id=&quot;12360&quot;&gt;&lt;property id=&quot;20148&quot; value=&quot;5&quot;/&gt;&lt;property id=&quot;20300&quot; value=&quot;Slide 6 - &amp;quot;Step 4: Install Wheels and Motor Shaft&amp;quot;&quot;/&gt;&lt;property id=&quot;20307&quot; value=&quot;294&quot;/&gt;&lt;/object&gt;&lt;object type=&quot;3&quot; unique_id=&quot;12361&quot;&gt;&lt;property id=&quot;20148&quot; value=&quot;5&quot;/&gt;&lt;property id=&quot;20300&quot; value=&quot;Slide 7 - &amp;quot;Step 5: Install Gears&amp;quot;&quot;/&gt;&lt;property id=&quot;20307&quot; value=&quot;293&quot;/&gt;&lt;/object&gt;&lt;object type=&quot;3&quot; unique_id=&quot;12362&quot;&gt;&lt;property id=&quot;20148&quot; value=&quot;5&quot;/&gt;&lt;property id=&quot;20300&quot; value=&quot;Slide 8 - &amp;quot;Step 6: Build Two Guide Plates&amp;quot;&quot;/&gt;&lt;property id=&quot;20307&quot; value=&quot;292&quot;/&gt;&lt;/object&gt;&lt;object type=&quot;3&quot; unique_id=&quot;12363&quot;&gt;&lt;property id=&quot;20148&quot; value=&quot;5&quot;/&gt;&lt;property id=&quot;20300&quot; value=&quot;Slide 10 - &amp;quot;Step 7b: Install Guide Plate on Side #2&amp;quot;&quot;/&gt;&lt;property id=&quot;20307&quot; value=&quot;296&quot;/&gt;&lt;/object&gt;&lt;object type=&quot;3&quot; unique_id=&quot;12364&quot;&gt;&lt;property id=&quot;20148&quot; value=&quot;5&quot;/&gt;&lt;property id=&quot;20300&quot; value=&quot;Slide 15 - &amp;quot;Step 10: Install Battery Holder&amp;quot;&quot;/&gt;&lt;property id=&quot;20307&quot; value=&quot;290&quot;/&gt;&lt;/object&gt;&lt;object type=&quot;3&quot; unique_id=&quot;12383&quot;&gt;&lt;property id=&quot;20148&quot; value=&quot;5&quot;/&gt;&lt;property id=&quot;20300&quot; value=&quot;Slide 24&quot;/&gt;&lt;property id=&quot;20307&quot; value=&quot;302&quot;/&gt;&lt;/object&gt;&lt;object type=&quot;3&quot; unique_id=&quot;12400&quot;&gt;&lt;property id=&quot;20148&quot; value=&quot;5&quot;/&gt;&lt;property id=&quot;20300&quot; value=&quot;Slide 14 - &amp;quot;Step 9: Install Sonar Support&amp;quot;&quot;/&gt;&lt;property id=&quot;20307&quot; value=&quot;303&quot;/&gt;&lt;/object&gt;&lt;object type=&quot;3&quot; unique_id=&quot;12605&quot;&gt;&lt;property id=&quot;20148&quot; value=&quot;5&quot;/&gt;&lt;property id=&quot;20300&quot; value=&quot;Slide 9 - &amp;quot;Step 7a: Install Guide Plate on Side #1&amp;quot;&quot;/&gt;&lt;property id=&quot;20307&quot; value=&quot;305&quot;/&gt;&lt;/object&gt;&lt;object type=&quot;3&quot; unique_id=&quot;12606&quot;&gt;&lt;property id=&quot;20148&quot; value=&quot;5&quot;/&gt;&lt;property id=&quot;20300&quot; value=&quot;Slide 11 - &amp;quot;Step 7c: Confirm Guide Plates Installed Correctly&amp;quot;&quot;/&gt;&lt;property id=&quot;20307&quot; value=&quot;304&quot;/&gt;&lt;/object&gt;&lt;object type=&quot;3&quot; unique_id=&quot;12607&quot;&gt;&lt;property id=&quot;20148&quot; value=&quot;5&quot;/&gt;&lt;property id=&quot;20300&quot; value=&quot;Slide 12 - &amp;quot;Step 8a: Install Sonar Bracket on Plate #1&amp;quot;&quot;/&gt;&lt;property id=&quot;20307&quot; value=&quot;306&quot;/&gt;&lt;/object&gt;&lt;object type=&quot;3&quot; unique_id=&quot;12608&quot;&gt;&lt;property id=&quot;20148&quot; value=&quot;5&quot;/&gt;&lt;property id=&quot;20300&quot; value=&quot;Slide 13 - &amp;quot;Step 8b: Install Sonar Bracket on Plate #2&amp;quot;&quot;/&gt;&lt;property id=&quot;20307&quot; value=&quot;307&quot;/&gt;&lt;/object&gt;&lt;object type=&quot;3&quot; unique_id=&quot;12609&quot;&gt;&lt;property id=&quot;20148&quot; value=&quot;5&quot;/&gt;&lt;property id=&quot;20300&quot; value=&quot;Slide 16 - &amp;quot;Step 11: Install Bump Switch&amp;quot;&quot;/&gt;&lt;property id=&quot;20307&quot; value=&quot;308&quot;/&gt;&lt;/object&gt;&lt;object type=&quot;3&quot; unique_id=&quot;12610&quot;&gt;&lt;property id=&quot;20148&quot; value=&quot;5&quot;/&gt;&lt;property id=&quot;20300&quot; value=&quot;Slide 17 - &amp;quot;Step 12: Install Sonar&amp;quot;&quot;/&gt;&lt;property id=&quot;20307&quot; value=&quot;309&quot;/&gt;&lt;/object&gt;&lt;object type=&quot;3&quot; unique_id=&quot;12611&quot;&gt;&lt;property id=&quot;20148&quot; value=&quot;5&quot;/&gt;&lt;property id=&quot;20300&quot; value=&quot;Slide 18 - &amp;quot;Step 13: Install Wheel Encoder&amp;quot;&quot;/&gt;&lt;property id=&quot;20307&quot; value=&quot;310&quot;/&gt;&lt;/object&gt;&lt;object type=&quot;3&quot; unique_id=&quot;12612&quot;&gt;&lt;property id=&quot;20148&quot; value=&quot;5&quot;/&gt;&lt;property id=&quot;20300&quot; value=&quot;Slide 19 - &amp;quot;Step 14: Install Cortex&amp;quot;&quot;/&gt;&lt;property id=&quot;20307&quot; value=&quot;311&quot;/&gt;&lt;/object&gt;&lt;object type=&quot;3&quot; unique_id=&quot;12613&quot;&gt;&lt;property id=&quot;20148&quot; value=&quot;5&quot;/&gt;&lt;property id=&quot;20300&quot; value=&quot;Slide 20 - &amp;quot;Step 15: Install Battery&amp;quot;&quot;/&gt;&lt;property id=&quot;20307&quot; value=&quot;312&quot;/&gt;&lt;/object&gt;&lt;object type=&quot;3&quot; unique_id=&quot;12615&quot;&gt;&lt;property id=&quot;20148&quot; value=&quot;5&quot;/&gt;&lt;property id=&quot;20300&quot; value=&quot;Slide 22 - &amp;quot;Step 17: Secure Wires&amp;quot;&quot;/&gt;&lt;property id=&quot;20307&quot; value=&quot;314&quot;/&gt;&lt;/object&gt;&lt;object type=&quot;3&quot; unique_id=&quot;12616&quot;&gt;&lt;property id=&quot;20148&quot; value=&quot;5&quot;/&gt;&lt;property id=&quot;20300&quot; value=&quot;Slide 23 - &amp;quot;Completed Satellite Robot&amp;quot;&quot;/&gt;&lt;property id=&quot;20307&quot; value=&quot;315&quot;/&gt;&lt;/object&gt;&lt;object type=&quot;3&quot; unique_id=&quot;12864&quot;&gt;&lt;property id=&quot;20148&quot; value=&quot;5&quot;/&gt;&lt;property id=&quot;20300&quot; value=&quot;Slide 21 - &amp;quot;Step 16: Connect Motors and Sensors to Cortex&amp;quot;&quot;/&gt;&lt;property id=&quot;20307&quot; value=&quot;31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PowerPointTemplateAE_2009_1217_NEW NEW Template">
  <a:themeElements>
    <a:clrScheme name="General_PowerPoint_Template_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neral_PowerPoint_Template_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al_PowerPoint_Template_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PowerPointTemplateAE_2009_1217_NEW NEW Template</Template>
  <TotalTime>1915</TotalTime>
  <Words>381</Words>
  <Application>Microsoft Office PowerPoint</Application>
  <PresentationFormat>On-screen Show (4:3)</PresentationFormat>
  <Paragraphs>90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Arial</vt:lpstr>
      <vt:lpstr>PowerPointTemplateAE_2009_1217_NEW NEW Template</vt:lpstr>
      <vt:lpstr>PowerPoint Presentation</vt:lpstr>
      <vt:lpstr>PowerPoint Presentation</vt:lpstr>
      <vt:lpstr>Step 1: Construct Side Plates</vt:lpstr>
      <vt:lpstr>Step 2: Attach Side Plates</vt:lpstr>
      <vt:lpstr>Step 3: Install Motor and Speed Controller</vt:lpstr>
      <vt:lpstr>Step 4: Install Wheels and Motor Shaft</vt:lpstr>
      <vt:lpstr>Step 5: Install Gears</vt:lpstr>
      <vt:lpstr>Step 6: Build Two Guide Plates</vt:lpstr>
      <vt:lpstr>Step 7a: Install Guide Plate on Side #1</vt:lpstr>
      <vt:lpstr>Step 7b: Install Guide Plate on Side #2</vt:lpstr>
      <vt:lpstr>Step 7c: Confirm Guide Plates Installed Correctly</vt:lpstr>
      <vt:lpstr>Step 8a: Install Bump Switch Bracket on Plate #1</vt:lpstr>
      <vt:lpstr>Step 8b: Install Bump Switch Bracket on Plate #2</vt:lpstr>
      <vt:lpstr>Step 9: Install Sonar Support</vt:lpstr>
      <vt:lpstr>Step 10: Install Battery Holder</vt:lpstr>
      <vt:lpstr>Step 11: Install Bump Switch</vt:lpstr>
      <vt:lpstr>Step 12: Install Sonar</vt:lpstr>
      <vt:lpstr>Step 13: Install Wheel Encoder</vt:lpstr>
      <vt:lpstr>Step 14: Install Cortex</vt:lpstr>
      <vt:lpstr>Step 15: Install Battery</vt:lpstr>
      <vt:lpstr>Step 16: Connect Motors and Sensors to Cortex</vt:lpstr>
      <vt:lpstr>Step 17: Secure Wires</vt:lpstr>
      <vt:lpstr>Completed Satellite Robot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Activity 4.2.8a Satellite Flight Construction Guide</dc:title>
  <dc:subject>AE - Unit 4 - Lesson 4.2 - Remote Systems</dc:subject>
  <dc:creator>AE Revision Team</dc:creator>
  <cp:lastModifiedBy>Groller, Seth</cp:lastModifiedBy>
  <cp:revision>166</cp:revision>
  <cp:lastPrinted>2010-11-29T15:30:41Z</cp:lastPrinted>
  <dcterms:created xsi:type="dcterms:W3CDTF">2010-01-04T14:07:12Z</dcterms:created>
  <dcterms:modified xsi:type="dcterms:W3CDTF">2017-04-26T19:27:44Z</dcterms:modified>
</cp:coreProperties>
</file>