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4"/>
  </p:notesMasterIdLst>
  <p:handoutMasterIdLst>
    <p:handoutMasterId r:id="rId35"/>
  </p:handoutMasterIdLst>
  <p:sldIdLst>
    <p:sldId id="256" r:id="rId3"/>
    <p:sldId id="272" r:id="rId4"/>
    <p:sldId id="271" r:id="rId5"/>
    <p:sldId id="273" r:id="rId6"/>
    <p:sldId id="267" r:id="rId7"/>
    <p:sldId id="268" r:id="rId8"/>
    <p:sldId id="275" r:id="rId9"/>
    <p:sldId id="269" r:id="rId10"/>
    <p:sldId id="274" r:id="rId11"/>
    <p:sldId id="276" r:id="rId12"/>
    <p:sldId id="277" r:id="rId13"/>
    <p:sldId id="280" r:id="rId14"/>
    <p:sldId id="281" r:id="rId15"/>
    <p:sldId id="282" r:id="rId16"/>
    <p:sldId id="283" r:id="rId17"/>
    <p:sldId id="285" r:id="rId18"/>
    <p:sldId id="286" r:id="rId19"/>
    <p:sldId id="287" r:id="rId20"/>
    <p:sldId id="288" r:id="rId21"/>
    <p:sldId id="289" r:id="rId22"/>
    <p:sldId id="290" r:id="rId23"/>
    <p:sldId id="293" r:id="rId24"/>
    <p:sldId id="294" r:id="rId25"/>
    <p:sldId id="295" r:id="rId26"/>
    <p:sldId id="296" r:id="rId27"/>
    <p:sldId id="297" r:id="rId28"/>
    <p:sldId id="298" r:id="rId29"/>
    <p:sldId id="300" r:id="rId30"/>
    <p:sldId id="301" r:id="rId31"/>
    <p:sldId id="299" r:id="rId32"/>
    <p:sldId id="302"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9139" autoAdjust="0"/>
  </p:normalViewPr>
  <p:slideViewPr>
    <p:cSldViewPr snapToGrid="0">
      <p:cViewPr>
        <p:scale>
          <a:sx n="72" d="100"/>
          <a:sy n="72" d="100"/>
        </p:scale>
        <p:origin x="-1524" y="-306"/>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used the measurement</a:t>
            </a:r>
            <a:r>
              <a:rPr lang="en-US" baseline="0" dirty="0" smtClean="0"/>
              <a:t> on a drawing as the true dimension of the part. The part could be shown larger or smaller than actual size. Always show the actual (designed) dimension of a part on the drawing.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392862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320EE53-503D-4AD6-A852-C3AC91180D42}" type="slidenum">
              <a:rPr lang="en-US" sz="1200" b="0" smtClean="0">
                <a:solidFill>
                  <a:schemeClr val="tx1"/>
                </a:solidFill>
                <a:latin typeface="Arial" charset="0"/>
              </a:rPr>
              <a:pPr/>
              <a:t>13</a:t>
            </a:fld>
            <a:endParaRPr lang="en-US" sz="1200" b="0" smtClean="0">
              <a:solidFill>
                <a:schemeClr val="tx1"/>
              </a:solidFill>
              <a:latin typeface="Arial" charset="0"/>
            </a:endParaRPr>
          </a:p>
        </p:txBody>
      </p:sp>
      <p:sp>
        <p:nvSpPr>
          <p:cNvPr id="481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8134" name="Rectangle 2"/>
          <p:cNvSpPr>
            <a:spLocks noGrp="1" noRot="1" noChangeAspect="1" noChangeArrowheads="1" noTextEdit="1"/>
          </p:cNvSpPr>
          <p:nvPr>
            <p:ph type="sldImg"/>
          </p:nvPr>
        </p:nvSpPr>
        <p:spPr>
          <a:ln/>
        </p:spPr>
      </p:sp>
      <p:sp>
        <p:nvSpPr>
          <p:cNvPr id="48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91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BC95DEBC-8398-4282-95C2-F3DDB280565E}" type="slidenum">
              <a:rPr lang="en-US" sz="1200" b="0" smtClean="0">
                <a:solidFill>
                  <a:schemeClr val="tx1"/>
                </a:solidFill>
                <a:latin typeface="Arial" charset="0"/>
              </a:rPr>
              <a:pPr/>
              <a:t>14</a:t>
            </a:fld>
            <a:endParaRPr lang="en-US" sz="1200" b="0" smtClean="0">
              <a:solidFill>
                <a:schemeClr val="tx1"/>
              </a:solidFill>
              <a:latin typeface="Arial" charset="0"/>
            </a:endParaRPr>
          </a:p>
        </p:txBody>
      </p:sp>
      <p:sp>
        <p:nvSpPr>
          <p:cNvPr id="4915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9158" name="Rectangle 2"/>
          <p:cNvSpPr>
            <a:spLocks noGrp="1" noRot="1" noChangeAspect="1" noChangeArrowheads="1" noTextEdit="1"/>
          </p:cNvSpPr>
          <p:nvPr>
            <p:ph type="sldImg"/>
          </p:nvPr>
        </p:nvSpPr>
        <p:spPr>
          <a:ln/>
        </p:spPr>
      </p:sp>
      <p:sp>
        <p:nvSpPr>
          <p:cNvPr id="49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108 </a:t>
            </a:r>
            <a:r>
              <a:rPr lang="en-US" i="1" smtClean="0"/>
              <a:t>Fundamentals of Modern Drafting</a:t>
            </a:r>
            <a:r>
              <a:rPr lang="en-US" smtClean="0"/>
              <a:t> by Paul Wallach</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01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01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C9DC32D-8CA5-4530-A72E-4A54B9A1A635}" type="slidenum">
              <a:rPr lang="en-US" sz="1200" b="0" smtClean="0">
                <a:solidFill>
                  <a:schemeClr val="tx1"/>
                </a:solidFill>
                <a:latin typeface="Arial" charset="0"/>
              </a:rPr>
              <a:pPr/>
              <a:t>15</a:t>
            </a:fld>
            <a:endParaRPr lang="en-US" sz="1200" b="0" smtClean="0">
              <a:solidFill>
                <a:schemeClr val="tx1"/>
              </a:solidFill>
              <a:latin typeface="Arial" charset="0"/>
            </a:endParaRPr>
          </a:p>
        </p:txBody>
      </p:sp>
      <p:sp>
        <p:nvSpPr>
          <p:cNvPr id="5018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108 </a:t>
            </a:r>
            <a:r>
              <a:rPr lang="en-US" i="1" smtClean="0"/>
              <a:t>Fundamentals of Modern Drafting</a:t>
            </a:r>
            <a:r>
              <a:rPr lang="en-US" smtClean="0"/>
              <a:t> by Paul Wallach</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99F570F-C29C-413D-AC5E-27B57828F6D2}" type="slidenum">
              <a:rPr lang="en-US" sz="1200" b="0" smtClean="0">
                <a:solidFill>
                  <a:schemeClr val="tx1"/>
                </a:solidFill>
                <a:latin typeface="Arial" charset="0"/>
              </a:rPr>
              <a:pPr/>
              <a:t>16</a:t>
            </a:fld>
            <a:endParaRPr lang="en-US" sz="1200" b="0" smtClean="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342-343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99F570F-C29C-413D-AC5E-27B57828F6D2}" type="slidenum">
              <a:rPr lang="en-US" sz="1200" b="0" smtClean="0">
                <a:solidFill>
                  <a:schemeClr val="tx1"/>
                </a:solidFill>
                <a:latin typeface="Arial" charset="0"/>
              </a:rPr>
              <a:pPr/>
              <a:t>17</a:t>
            </a:fld>
            <a:endParaRPr lang="en-US" sz="1200" b="0" smtClean="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342-343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50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5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584D774-2FD4-48AD-8E1F-F3AA3F2A6027}" type="slidenum">
              <a:rPr lang="en-US" sz="1200" b="0" smtClean="0">
                <a:solidFill>
                  <a:schemeClr val="tx1"/>
                </a:solidFill>
                <a:latin typeface="Arial" charset="0"/>
              </a:rPr>
              <a:pPr/>
              <a:t>18</a:t>
            </a:fld>
            <a:endParaRPr lang="en-US" sz="1200" b="0" smtClean="0">
              <a:solidFill>
                <a:schemeClr val="tx1"/>
              </a:solidFill>
              <a:latin typeface="Arial" charset="0"/>
            </a:endParaRPr>
          </a:p>
        </p:txBody>
      </p:sp>
      <p:sp>
        <p:nvSpPr>
          <p:cNvPr id="4506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404, 426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692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60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60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4F42CC51-829A-4C7C-AC77-39D162E74A63}" type="slidenum">
              <a:rPr lang="en-US" sz="1200" b="0" smtClean="0">
                <a:solidFill>
                  <a:schemeClr val="tx1"/>
                </a:solidFill>
                <a:latin typeface="Arial" charset="0"/>
              </a:rPr>
              <a:pPr/>
              <a:t>19</a:t>
            </a:fld>
            <a:endParaRPr lang="en-US" sz="1200" b="0" smtClean="0">
              <a:solidFill>
                <a:schemeClr val="tx1"/>
              </a:solidFill>
              <a:latin typeface="Arial" charset="0"/>
            </a:endParaRPr>
          </a:p>
        </p:txBody>
      </p:sp>
      <p:sp>
        <p:nvSpPr>
          <p:cNvPr id="4608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6086" name="Rectangle 2"/>
          <p:cNvSpPr>
            <a:spLocks noGrp="1" noRot="1" noChangeAspect="1" noChangeArrowheads="1" noTextEdit="1"/>
          </p:cNvSpPr>
          <p:nvPr>
            <p:ph type="sldImg"/>
          </p:nvPr>
        </p:nvSpPr>
        <p:spPr>
          <a:ln/>
        </p:spPr>
      </p:sp>
      <p:sp>
        <p:nvSpPr>
          <p:cNvPr id="46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404, 426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692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207C82-00F4-4092-86AD-4DB3A01FBB2A}" type="slidenum">
              <a:rPr lang="en-US" sz="1200" b="0" smtClean="0">
                <a:solidFill>
                  <a:schemeClr val="tx1"/>
                </a:solidFill>
                <a:latin typeface="Arial" charset="0"/>
              </a:rPr>
              <a:pPr/>
              <a:t>20</a:t>
            </a:fld>
            <a:endParaRPr lang="en-US" sz="1200" b="0" smtClean="0">
              <a:solidFill>
                <a:schemeClr val="tx1"/>
              </a:solidFill>
              <a:latin typeface="Arial" charset="0"/>
            </a:endParaRPr>
          </a:p>
        </p:txBody>
      </p:sp>
      <p:sp>
        <p:nvSpPr>
          <p:cNvPr id="5837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9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E8BB5D7-D2E3-47F9-9FEC-6109C386BA74}" type="slidenum">
              <a:rPr lang="en-US" sz="1200" b="0" smtClean="0">
                <a:solidFill>
                  <a:schemeClr val="tx1"/>
                </a:solidFill>
                <a:latin typeface="Arial" charset="0"/>
              </a:rPr>
              <a:pPr/>
              <a:t>21</a:t>
            </a:fld>
            <a:endParaRPr lang="en-US" sz="1200" b="0" smtClean="0">
              <a:solidFill>
                <a:schemeClr val="tx1"/>
              </a:solidFill>
              <a:latin typeface="Arial" charset="0"/>
            </a:endParaRPr>
          </a:p>
        </p:txBody>
      </p:sp>
      <p:sp>
        <p:nvSpPr>
          <p:cNvPr id="5939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83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83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207C82-00F4-4092-86AD-4DB3A01FBB2A}" type="slidenum">
              <a:rPr lang="en-US" sz="1200" b="0" smtClean="0">
                <a:solidFill>
                  <a:schemeClr val="tx1"/>
                </a:solidFill>
                <a:latin typeface="Arial" charset="0"/>
              </a:rPr>
              <a:pPr/>
              <a:t>22</a:t>
            </a:fld>
            <a:endParaRPr lang="en-US" sz="1200" b="0" smtClean="0">
              <a:solidFill>
                <a:schemeClr val="tx1"/>
              </a:solidFill>
              <a:latin typeface="Arial" charset="0"/>
            </a:endParaRPr>
          </a:p>
        </p:txBody>
      </p:sp>
      <p:sp>
        <p:nvSpPr>
          <p:cNvPr id="5837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8374" name="Rectangle 2"/>
          <p:cNvSpPr>
            <a:spLocks noGrp="1" noRot="1" noChangeAspect="1" noChangeArrowheads="1" noTextEdit="1"/>
          </p:cNvSpPr>
          <p:nvPr>
            <p:ph type="sldImg"/>
          </p:nvPr>
        </p:nvSpPr>
        <p:spPr>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69A874C9-145F-4431-AF6C-99A83CCB1DFE}" type="slidenum">
              <a:rPr lang="en-US" sz="1200" b="0" smtClean="0">
                <a:solidFill>
                  <a:schemeClr val="tx1"/>
                </a:solidFill>
                <a:latin typeface="Arial" charset="0"/>
              </a:rPr>
              <a:pPr/>
              <a:t>5</a:t>
            </a:fld>
            <a:endParaRPr lang="en-US" sz="1200" b="0" smtClean="0">
              <a:solidFill>
                <a:schemeClr val="tx1"/>
              </a:solidFill>
              <a:latin typeface="Arial" charset="0"/>
            </a:endParaRPr>
          </a:p>
        </p:txBody>
      </p:sp>
      <p:sp>
        <p:nvSpPr>
          <p:cNvPr id="368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 are the measurements of these</a:t>
            </a:r>
            <a:r>
              <a:rPr lang="en-US" baseline="0" dirty="0" smtClean="0"/>
              <a:t> dimensions? Can this part be built without these dimensions?</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93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93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E8BB5D7-D2E3-47F9-9FEC-6109C386BA74}" type="slidenum">
              <a:rPr lang="en-US" sz="1200" b="0" smtClean="0">
                <a:solidFill>
                  <a:schemeClr val="tx1"/>
                </a:solidFill>
                <a:latin typeface="Arial" charset="0"/>
              </a:rPr>
              <a:pPr/>
              <a:t>23</a:t>
            </a:fld>
            <a:endParaRPr lang="en-US" sz="1200" b="0" smtClean="0">
              <a:solidFill>
                <a:schemeClr val="tx1"/>
              </a:solidFill>
              <a:latin typeface="Arial" charset="0"/>
            </a:endParaRPr>
          </a:p>
        </p:txBody>
      </p:sp>
      <p:sp>
        <p:nvSpPr>
          <p:cNvPr id="5939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394, 426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604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604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3DC06FC0-661D-48BF-ADD8-659A29F7970A}" type="slidenum">
              <a:rPr lang="en-US" sz="1200" b="0" smtClean="0">
                <a:solidFill>
                  <a:schemeClr val="tx1"/>
                </a:solidFill>
                <a:latin typeface="Arial" charset="0"/>
              </a:rPr>
              <a:pPr/>
              <a:t>24</a:t>
            </a:fld>
            <a:endParaRPr lang="en-US" sz="1200" b="0" smtClean="0">
              <a:solidFill>
                <a:schemeClr val="tx1"/>
              </a:solidFill>
              <a:latin typeface="Arial" charset="0"/>
            </a:endParaRPr>
          </a:p>
        </p:txBody>
      </p:sp>
      <p:sp>
        <p:nvSpPr>
          <p:cNvPr id="6042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smtClean="0"/>
              <a:t>Pg 45, 344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smtClean="0"/>
              <a:t>Pg 395-396, 402-403, 426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smtClean="0"/>
              <a:t>Pg 686-687, 703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a:p>
            <a:pPr eaLnBrk="1" hangingPunct="1"/>
            <a:endParaRPr lang="en-US" dirty="0" smtClean="0"/>
          </a:p>
          <a:p>
            <a:pPr eaLnBrk="1" hangingPunct="1"/>
            <a:r>
              <a:rPr lang="en-US" dirty="0" smtClean="0"/>
              <a:t>Note: Slopes greater than 75° and less than 15° from horizontal should be avoided. A leader has a .25 in shoulder at one end that begins at the center of the vertical height of the lettering and an arrowhead at the other end point.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614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61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1BEAB29C-D1F7-4386-B1E8-458ADE031655}" type="slidenum">
              <a:rPr lang="en-US" sz="1200" b="0" smtClean="0">
                <a:solidFill>
                  <a:schemeClr val="tx1"/>
                </a:solidFill>
                <a:latin typeface="Arial" charset="0"/>
              </a:rPr>
              <a:pPr/>
              <a:t>25</a:t>
            </a:fld>
            <a:endParaRPr lang="en-US" sz="1200" b="0" smtClean="0">
              <a:solidFill>
                <a:schemeClr val="tx1"/>
              </a:solidFill>
              <a:latin typeface="Arial" charset="0"/>
            </a:endParaRPr>
          </a:p>
        </p:txBody>
      </p:sp>
      <p:sp>
        <p:nvSpPr>
          <p:cNvPr id="6144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61446" name="Rectangle 2"/>
          <p:cNvSpPr>
            <a:spLocks noGrp="1" noRot="1" noChangeAspect="1" noChangeArrowheads="1" noTextEdit="1"/>
          </p:cNvSpPr>
          <p:nvPr>
            <p:ph type="sldImg"/>
          </p:nvPr>
        </p:nvSpPr>
        <p:spPr>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smtClean="0"/>
              <a:t>Pg 341-342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smtClean="0"/>
              <a:t>Pg 137 </a:t>
            </a:r>
            <a:r>
              <a:rPr lang="en-US" i="1" dirty="0" smtClean="0"/>
              <a:t>Fundamentals of Modern Drafting</a:t>
            </a:r>
            <a:r>
              <a:rPr lang="en-US" dirty="0" smtClean="0"/>
              <a:t> by Paul Wallach</a:t>
            </a:r>
          </a:p>
          <a:p>
            <a:pPr eaLnBrk="1" hangingPunct="1"/>
            <a:r>
              <a:rPr lang="en-US" dirty="0" smtClean="0"/>
              <a:t>Pg 400, 426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smtClean="0"/>
              <a:t>Pg 690-691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a:p>
            <a:pPr eaLnBrk="1" hangingPunct="1"/>
            <a:endParaRPr lang="en-US" dirty="0" smtClean="0"/>
          </a:p>
          <a:p>
            <a:pPr eaLnBrk="1" hangingPunct="1"/>
            <a:r>
              <a:rPr lang="en-US" dirty="0" smtClean="0"/>
              <a:t>Note: The 0.50 dimension cannot fit between its extension lines, so it is placed to the outside of the common extension line to avoid confusion.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624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624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5C2904DC-EEA1-47A0-9436-1A561D39AD16}" type="slidenum">
              <a:rPr lang="en-US" sz="1200" b="0" smtClean="0">
                <a:solidFill>
                  <a:schemeClr val="tx1"/>
                </a:solidFill>
                <a:latin typeface="Arial" charset="0"/>
              </a:rPr>
              <a:pPr/>
              <a:t>26</a:t>
            </a:fld>
            <a:endParaRPr lang="en-US" sz="1200" b="0" smtClean="0">
              <a:solidFill>
                <a:schemeClr val="tx1"/>
              </a:solidFill>
              <a:latin typeface="Arial" charset="0"/>
            </a:endParaRPr>
          </a:p>
        </p:txBody>
      </p:sp>
      <p:sp>
        <p:nvSpPr>
          <p:cNvPr id="624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62470" name="Rectangle 2"/>
          <p:cNvSpPr>
            <a:spLocks noGrp="1" noRot="1" noChangeAspect="1" noChangeArrowheads="1" noTextEdit="1"/>
          </p:cNvSpPr>
          <p:nvPr>
            <p:ph type="sldImg"/>
          </p:nvPr>
        </p:nvSpPr>
        <p:spPr>
          <a:ln/>
        </p:spPr>
      </p:sp>
      <p:sp>
        <p:nvSpPr>
          <p:cNvPr id="624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341-342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137 </a:t>
            </a:r>
            <a:r>
              <a:rPr lang="en-US" i="1" smtClean="0"/>
              <a:t>Fundamentals of Modern Drafting</a:t>
            </a:r>
            <a:r>
              <a:rPr lang="en-US" smtClean="0"/>
              <a:t> by Paul Wallach</a:t>
            </a:r>
          </a:p>
          <a:p>
            <a:pPr eaLnBrk="1" hangingPunct="1"/>
            <a:r>
              <a:rPr lang="en-US" smtClean="0"/>
              <a:t>Pg 400, 426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690-691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32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32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382249D-7F1A-4939-9BF9-808B6C804A75}" type="slidenum">
              <a:rPr lang="en-US" sz="1200" b="0" smtClean="0">
                <a:solidFill>
                  <a:schemeClr val="tx1"/>
                </a:solidFill>
                <a:latin typeface="Arial" charset="0"/>
              </a:rPr>
              <a:pPr/>
              <a:t>27</a:t>
            </a:fld>
            <a:endParaRPr lang="en-US" sz="1200" b="0" smtClean="0">
              <a:solidFill>
                <a:schemeClr val="tx1"/>
              </a:solidFill>
              <a:latin typeface="Arial" charset="0"/>
            </a:endParaRPr>
          </a:p>
        </p:txBody>
      </p:sp>
      <p:sp>
        <p:nvSpPr>
          <p:cNvPr id="5325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3254" name="Rectangle 2"/>
          <p:cNvSpPr>
            <a:spLocks noGrp="1" noRot="1" noChangeAspect="1" noChangeArrowheads="1" noTextEdit="1"/>
          </p:cNvSpPr>
          <p:nvPr>
            <p:ph type="sldImg"/>
          </p:nvPr>
        </p:nvSpPr>
        <p:spPr>
          <a:ln/>
        </p:spPr>
      </p:sp>
      <p:sp>
        <p:nvSpPr>
          <p:cNvPr id="53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344-345, 347-349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131, 138-139 </a:t>
            </a:r>
            <a:r>
              <a:rPr lang="en-US" i="1" smtClean="0"/>
              <a:t>Fundamentals of Modern Drafting</a:t>
            </a:r>
            <a:r>
              <a:rPr lang="en-US" smtClean="0"/>
              <a:t> by Paul Wallach</a:t>
            </a:r>
          </a:p>
          <a:p>
            <a:pPr eaLnBrk="1" hangingPunct="1"/>
            <a:r>
              <a:rPr lang="en-US" smtClean="0"/>
              <a:t>Pg 402-403, 410-411, 427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687-688, 695-696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52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53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ABCBF4D-93D6-43E8-8C14-0517E6001265}" type="slidenum">
              <a:rPr lang="en-US" sz="1200" b="0" smtClean="0">
                <a:solidFill>
                  <a:schemeClr val="tx1"/>
                </a:solidFill>
                <a:latin typeface="Arial" charset="0"/>
              </a:rPr>
              <a:pPr/>
              <a:t>28</a:t>
            </a:fld>
            <a:endParaRPr lang="en-US" sz="1200" b="0" smtClean="0">
              <a:solidFill>
                <a:schemeClr val="tx1"/>
              </a:solidFill>
              <a:latin typeface="Arial" charset="0"/>
            </a:endParaRPr>
          </a:p>
        </p:txBody>
      </p:sp>
      <p:sp>
        <p:nvSpPr>
          <p:cNvPr id="55301"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351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109 </a:t>
            </a:r>
            <a:r>
              <a:rPr lang="en-US" i="1" smtClean="0"/>
              <a:t>Fundamentals of Modern Drafting</a:t>
            </a:r>
            <a:r>
              <a:rPr lang="en-US" smtClean="0"/>
              <a:t> by Paul Wallach</a:t>
            </a:r>
          </a:p>
          <a:p>
            <a:pPr eaLnBrk="1" hangingPunct="1"/>
            <a:r>
              <a:rPr lang="en-US" smtClean="0"/>
              <a:t>Pg 411, 427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693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63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63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A2B768E4-5193-4261-96CD-A8644D125590}" type="slidenum">
              <a:rPr lang="en-US" sz="1200" b="0" smtClean="0">
                <a:solidFill>
                  <a:schemeClr val="tx1"/>
                </a:solidFill>
                <a:latin typeface="Arial" charset="0"/>
              </a:rPr>
              <a:pPr/>
              <a:t>29</a:t>
            </a:fld>
            <a:endParaRPr lang="en-US" sz="1200" b="0" smtClean="0">
              <a:solidFill>
                <a:schemeClr val="tx1"/>
              </a:solidFill>
              <a:latin typeface="Arial" charset="0"/>
            </a:endParaRPr>
          </a:p>
        </p:txBody>
      </p:sp>
      <p:sp>
        <p:nvSpPr>
          <p:cNvPr id="5632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smtClean="0"/>
              <a:t>Pg 351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smtClean="0"/>
              <a:t>Pg 109 </a:t>
            </a:r>
            <a:r>
              <a:rPr lang="en-US" i="1" dirty="0" smtClean="0"/>
              <a:t>Fundamentals of Modern Drafting</a:t>
            </a:r>
            <a:r>
              <a:rPr lang="en-US" dirty="0" smtClean="0"/>
              <a:t> by Paul Wallach</a:t>
            </a:r>
          </a:p>
          <a:p>
            <a:pPr eaLnBrk="1" hangingPunct="1"/>
            <a:r>
              <a:rPr lang="en-US" dirty="0" smtClean="0"/>
              <a:t>Pg 411, 427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smtClean="0"/>
              <a:t>Pg 693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a:p>
            <a:pPr eaLnBrk="1" hangingPunct="1"/>
            <a:endParaRPr lang="en-US" dirty="0" smtClean="0"/>
          </a:p>
          <a:p>
            <a:pPr eaLnBrk="1" hangingPunct="1"/>
            <a:r>
              <a:rPr lang="en-US" dirty="0" smtClean="0"/>
              <a:t>Note: The top view was removed because it is not needed to completely communicate the object’s geometry.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049E697C-B514-4433-9815-BDC3ABC18FDC}" type="slidenum">
              <a:rPr lang="en-US" sz="1200" b="0" smtClean="0">
                <a:solidFill>
                  <a:schemeClr val="tx1"/>
                </a:solidFill>
                <a:latin typeface="Arial" charset="0"/>
              </a:rPr>
              <a:pPr/>
              <a:t>30</a:t>
            </a:fld>
            <a:endParaRPr lang="en-US" sz="1200" b="0" smtClean="0">
              <a:solidFill>
                <a:schemeClr val="tx1"/>
              </a:solidFill>
              <a:latin typeface="Arial" charset="0"/>
            </a:endParaRPr>
          </a:p>
        </p:txBody>
      </p:sp>
      <p:sp>
        <p:nvSpPr>
          <p:cNvPr id="5427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References:</a:t>
            </a:r>
          </a:p>
          <a:p>
            <a:pPr eaLnBrk="1" hangingPunct="1"/>
            <a:r>
              <a:rPr lang="en-US" dirty="0" err="1" smtClean="0"/>
              <a:t>Pg</a:t>
            </a:r>
            <a:r>
              <a:rPr lang="en-US" dirty="0" smtClean="0"/>
              <a:t> 44, 340 </a:t>
            </a:r>
            <a:r>
              <a:rPr lang="en-US" i="1" dirty="0" smtClean="0"/>
              <a:t>Engineering Drawing and Design</a:t>
            </a:r>
            <a:r>
              <a:rPr lang="en-US" dirty="0" smtClean="0"/>
              <a:t> </a:t>
            </a:r>
            <a:r>
              <a:rPr lang="en-US" i="1" dirty="0" smtClean="0"/>
              <a:t>3</a:t>
            </a:r>
            <a:r>
              <a:rPr lang="en-US" i="1" baseline="30000" dirty="0" smtClean="0"/>
              <a:t>rd</a:t>
            </a:r>
            <a:r>
              <a:rPr lang="en-US" i="1" dirty="0" smtClean="0"/>
              <a:t> Edition</a:t>
            </a:r>
            <a:r>
              <a:rPr lang="en-US" dirty="0" smtClean="0"/>
              <a:t> by David Madsen et. al.</a:t>
            </a:r>
          </a:p>
          <a:p>
            <a:pPr eaLnBrk="1" hangingPunct="1"/>
            <a:r>
              <a:rPr lang="en-US" dirty="0" err="1" smtClean="0"/>
              <a:t>Pg</a:t>
            </a:r>
            <a:r>
              <a:rPr lang="en-US" dirty="0" smtClean="0"/>
              <a:t> 393-394, 426 </a:t>
            </a:r>
            <a:r>
              <a:rPr lang="en-US" i="1" dirty="0" smtClean="0"/>
              <a:t>Technical Drawing 9</a:t>
            </a:r>
            <a:r>
              <a:rPr lang="en-US" i="1" baseline="30000" dirty="0" smtClean="0"/>
              <a:t>th</a:t>
            </a:r>
            <a:r>
              <a:rPr lang="en-US" i="1" dirty="0" smtClean="0"/>
              <a:t> Edition</a:t>
            </a:r>
            <a:r>
              <a:rPr lang="en-US" dirty="0" smtClean="0"/>
              <a:t> by Frederick </a:t>
            </a:r>
            <a:r>
              <a:rPr lang="en-US" dirty="0" err="1" smtClean="0"/>
              <a:t>Giesecke</a:t>
            </a:r>
            <a:r>
              <a:rPr lang="en-US" dirty="0" smtClean="0"/>
              <a:t> et. al.</a:t>
            </a:r>
          </a:p>
          <a:p>
            <a:pPr eaLnBrk="1" hangingPunct="1"/>
            <a:r>
              <a:rPr lang="en-US" dirty="0" err="1" smtClean="0"/>
              <a:t>Pg</a:t>
            </a:r>
            <a:r>
              <a:rPr lang="en-US" dirty="0" smtClean="0"/>
              <a:t> 690-691 </a:t>
            </a:r>
            <a:r>
              <a:rPr lang="en-US" i="1" dirty="0" smtClean="0"/>
              <a:t>Technical Graphics Communication 3</a:t>
            </a:r>
            <a:r>
              <a:rPr lang="en-US" i="1" baseline="30000" dirty="0" smtClean="0"/>
              <a:t>rd</a:t>
            </a:r>
            <a:r>
              <a:rPr lang="en-US" i="1" dirty="0" smtClean="0"/>
              <a:t> Edition</a:t>
            </a:r>
            <a:r>
              <a:rPr lang="en-US" dirty="0" smtClean="0"/>
              <a:t> by Gary </a:t>
            </a:r>
            <a:r>
              <a:rPr lang="en-US" dirty="0" err="1" smtClean="0"/>
              <a:t>Bertoline</a:t>
            </a:r>
            <a:r>
              <a:rPr lang="en-US" dirty="0" smtClean="0"/>
              <a:t> &amp; Eric </a:t>
            </a:r>
            <a:r>
              <a:rPr lang="en-US" dirty="0" err="1" smtClean="0"/>
              <a:t>Wiebe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2CCE303D-97A6-460E-8FAE-79588B662FCC}" type="slidenum">
              <a:rPr lang="en-US" sz="1200" b="0" smtClean="0">
                <a:solidFill>
                  <a:schemeClr val="tx1"/>
                </a:solidFill>
                <a:latin typeface="Arial" charset="0"/>
              </a:rPr>
              <a:pPr/>
              <a:t>6</a:t>
            </a:fld>
            <a:endParaRPr lang="en-US" sz="1200" b="0" smtClean="0">
              <a:solidFill>
                <a:schemeClr val="tx1"/>
              </a:solidFill>
              <a:latin typeface="Arial" charset="0"/>
            </a:endParaRPr>
          </a:p>
        </p:txBody>
      </p:sp>
      <p:sp>
        <p:nvSpPr>
          <p:cNvPr id="3789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337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109 </a:t>
            </a:r>
            <a:r>
              <a:rPr lang="en-US" i="1" smtClean="0"/>
              <a:t>Fundamentals of Modern Drafting</a:t>
            </a:r>
            <a:r>
              <a:rPr lang="en-US" smtClean="0"/>
              <a:t> by Paul Wallach</a:t>
            </a:r>
          </a:p>
          <a:p>
            <a:pPr eaLnBrk="1" hangingPunct="1"/>
            <a:r>
              <a:rPr lang="en-US" smtClean="0"/>
              <a:t>Pg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701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69A874C9-145F-4431-AF6C-99A83CCB1DFE}" type="slidenum">
              <a:rPr lang="en-US" sz="1200" b="0" smtClean="0">
                <a:solidFill>
                  <a:schemeClr val="tx1"/>
                </a:solidFill>
                <a:latin typeface="Arial" charset="0"/>
              </a:rPr>
              <a:pPr/>
              <a:t>7</a:t>
            </a:fld>
            <a:endParaRPr lang="en-US" sz="1200" b="0" smtClean="0">
              <a:solidFill>
                <a:schemeClr val="tx1"/>
              </a:solidFill>
              <a:latin typeface="Arial" charset="0"/>
            </a:endParaRPr>
          </a:p>
        </p:txBody>
      </p:sp>
      <p:sp>
        <p:nvSpPr>
          <p:cNvPr id="3686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All of the red dimensions are duplicated somewhere else. DO NOT DUPLICATE DIMENSIONS! </a:t>
            </a:r>
          </a:p>
          <a:p>
            <a:pPr eaLnBrk="1" hangingPunct="1"/>
            <a:endParaRPr lang="en-US" dirty="0" smtClean="0"/>
          </a:p>
          <a:p>
            <a:pPr eaLnBrk="1" hangingPunct="1"/>
            <a:r>
              <a:rPr lang="en-US" dirty="0" smtClean="0"/>
              <a:t>[Ask</a:t>
            </a:r>
            <a:r>
              <a:rPr lang="en-US" baseline="0" dirty="0" smtClean="0"/>
              <a:t> student to identify unnecessary dimensions, then click through duplicated dimensions.]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89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8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6AB7F03-7670-4B83-A04F-2882BBF98D6E}" type="slidenum">
              <a:rPr lang="en-US" sz="1200" b="0" smtClean="0">
                <a:solidFill>
                  <a:schemeClr val="tx1"/>
                </a:solidFill>
                <a:latin typeface="Arial" charset="0"/>
              </a:rPr>
              <a:pPr/>
              <a:t>8</a:t>
            </a:fld>
            <a:endParaRPr lang="en-US" sz="1200" b="0" smtClean="0">
              <a:solidFill>
                <a:schemeClr val="tx1"/>
              </a:solidFill>
              <a:latin typeface="Arial" charset="0"/>
            </a:endParaRPr>
          </a:p>
        </p:txBody>
      </p:sp>
      <p:sp>
        <p:nvSpPr>
          <p:cNvPr id="38917"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109 </a:t>
            </a:r>
            <a:r>
              <a:rPr lang="en-US" i="1" smtClean="0"/>
              <a:t>Fundamentals of Modern Drafting</a:t>
            </a:r>
            <a:r>
              <a:rPr lang="en-US" smtClean="0"/>
              <a:t> by Paul Wallach</a:t>
            </a:r>
          </a:p>
          <a:p>
            <a:pPr eaLnBrk="1" hangingPunct="1"/>
            <a:r>
              <a:rPr lang="en-US" smtClean="0"/>
              <a:t>Pg 392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a:p>
            <a:pPr eaLnBrk="1" hangingPunct="1"/>
            <a:r>
              <a:rPr lang="en-US" smtClean="0"/>
              <a:t>Note: In a chain of dimensions, as seen with the width and height dimensions in the front view, one of the dimensions is unnecessary in each chain and must be removed. Overall dimensions for width, height, and depth must be present.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2CCE303D-97A6-460E-8FAE-79588B662FCC}" type="slidenum">
              <a:rPr lang="en-US" sz="1200" b="0" smtClean="0">
                <a:solidFill>
                  <a:schemeClr val="tx1"/>
                </a:solidFill>
                <a:latin typeface="Arial" charset="0"/>
              </a:rPr>
              <a:pPr/>
              <a:t>9</a:t>
            </a:fld>
            <a:endParaRPr lang="en-US" sz="1200" b="0" smtClean="0">
              <a:solidFill>
                <a:schemeClr val="tx1"/>
              </a:solidFill>
              <a:latin typeface="Arial" charset="0"/>
            </a:endParaRPr>
          </a:p>
        </p:txBody>
      </p:sp>
      <p:sp>
        <p:nvSpPr>
          <p:cNvPr id="3789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337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109 </a:t>
            </a:r>
            <a:r>
              <a:rPr lang="en-US" i="1" smtClean="0"/>
              <a:t>Fundamentals of Modern Drafting</a:t>
            </a:r>
            <a:r>
              <a:rPr lang="en-US" smtClean="0"/>
              <a:t> by Paul Wallach</a:t>
            </a:r>
          </a:p>
          <a:p>
            <a:pPr eaLnBrk="1" hangingPunct="1"/>
            <a:r>
              <a:rPr lang="en-US" smtClean="0"/>
              <a:t>Pg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701 </a:t>
            </a:r>
            <a:r>
              <a:rPr lang="en-US" i="1" smtClean="0"/>
              <a:t>Technical Graphics Communication 3</a:t>
            </a:r>
            <a:r>
              <a:rPr lang="en-US" i="1" baseline="30000" smtClean="0"/>
              <a:t>rd</a:t>
            </a:r>
            <a:r>
              <a:rPr lang="en-US" i="1" smtClean="0"/>
              <a:t> Edition</a:t>
            </a:r>
            <a:r>
              <a:rPr lang="en-US" smtClean="0"/>
              <a:t> by Gary Bertoline &amp; Eric Wiebe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E0C2156-31B2-4E70-B726-CB153237755A}" type="slidenum">
              <a:rPr lang="en-US" sz="1200" b="0" smtClean="0">
                <a:solidFill>
                  <a:schemeClr val="tx1"/>
                </a:solidFill>
                <a:latin typeface="Arial" charset="0"/>
              </a:rPr>
              <a:pPr/>
              <a:t>10</a:t>
            </a:fld>
            <a:endParaRPr lang="en-US" sz="1200" b="0" smtClean="0">
              <a:solidFill>
                <a:schemeClr val="tx1"/>
              </a:solidFill>
              <a:latin typeface="Arial" charset="0"/>
            </a:endParaRPr>
          </a:p>
        </p:txBody>
      </p:sp>
      <p:sp>
        <p:nvSpPr>
          <p:cNvPr id="40965"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405 &amp;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698, 700, 701-703 </a:t>
            </a:r>
            <a:r>
              <a:rPr lang="en-US" i="1" smtClean="0"/>
              <a:t>Technical Graphics Communication 3</a:t>
            </a:r>
            <a:r>
              <a:rPr lang="en-US" i="1" baseline="30000" smtClean="0"/>
              <a:t>rd</a:t>
            </a:r>
            <a:r>
              <a:rPr lang="en-US" i="1" smtClean="0"/>
              <a:t> Edition</a:t>
            </a:r>
            <a:r>
              <a:rPr lang="en-US" smtClean="0"/>
              <a:t> by Gary Bertoline &amp; Eric Wiebe</a:t>
            </a:r>
          </a:p>
          <a:p>
            <a:pPr eaLnBrk="1" hangingPunct="1"/>
            <a:endParaRPr lang="en-US" smtClean="0"/>
          </a:p>
          <a:p>
            <a:pPr eaLnBrk="1" hangingPunct="1"/>
            <a:r>
              <a:rPr lang="en-US" smtClean="0"/>
              <a:t>It should be noted that the 2.00 inch dimension would be appropriately located if placed on the top view, but the front view is preferred because it is supposed to provide the most information about an object’s geometry.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19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19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7A6F34E2-9338-4155-8BAC-BBD323FAE9C4}" type="slidenum">
              <a:rPr lang="en-US" sz="1200" b="0" smtClean="0">
                <a:solidFill>
                  <a:schemeClr val="tx1"/>
                </a:solidFill>
                <a:latin typeface="Arial" charset="0"/>
              </a:rPr>
              <a:pPr/>
              <a:t>11</a:t>
            </a:fld>
            <a:endParaRPr lang="en-US" sz="1200" b="0" smtClean="0">
              <a:solidFill>
                <a:schemeClr val="tx1"/>
              </a:solidFill>
              <a:latin typeface="Arial" charset="0"/>
            </a:endParaRPr>
          </a:p>
        </p:txBody>
      </p:sp>
      <p:sp>
        <p:nvSpPr>
          <p:cNvPr id="4198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1990" name="Rectangle 2"/>
          <p:cNvSpPr>
            <a:spLocks noGrp="1" noRot="1" noChangeAspect="1" noChangeArrowheads="1" noTextEdit="1"/>
          </p:cNvSpPr>
          <p:nvPr>
            <p:ph type="sldImg"/>
          </p:nvPr>
        </p:nvSpPr>
        <p:spPr>
          <a:ln/>
        </p:spPr>
      </p:sp>
      <p:sp>
        <p:nvSpPr>
          <p:cNvPr id="41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References:</a:t>
            </a:r>
          </a:p>
          <a:p>
            <a:pPr eaLnBrk="1" hangingPunct="1"/>
            <a:r>
              <a:rPr lang="en-US" smtClean="0"/>
              <a:t>Pg 342 </a:t>
            </a:r>
            <a:r>
              <a:rPr lang="en-US" i="1" smtClean="0"/>
              <a:t>Engineering Drawing and Design</a:t>
            </a:r>
            <a:r>
              <a:rPr lang="en-US" smtClean="0"/>
              <a:t> </a:t>
            </a:r>
            <a:r>
              <a:rPr lang="en-US" i="1" smtClean="0"/>
              <a:t>3</a:t>
            </a:r>
            <a:r>
              <a:rPr lang="en-US" i="1" baseline="30000" smtClean="0"/>
              <a:t>rd</a:t>
            </a:r>
            <a:r>
              <a:rPr lang="en-US" i="1" smtClean="0"/>
              <a:t> Edition</a:t>
            </a:r>
            <a:r>
              <a:rPr lang="en-US" smtClean="0"/>
              <a:t> by David Madsen et. al.</a:t>
            </a:r>
          </a:p>
          <a:p>
            <a:pPr eaLnBrk="1" hangingPunct="1"/>
            <a:r>
              <a:rPr lang="en-US" smtClean="0"/>
              <a:t>Pg 405 &amp; 425 </a:t>
            </a:r>
            <a:r>
              <a:rPr lang="en-US" i="1" smtClean="0"/>
              <a:t>Technical Drawing 9</a:t>
            </a:r>
            <a:r>
              <a:rPr lang="en-US" i="1" baseline="30000" smtClean="0"/>
              <a:t>th</a:t>
            </a:r>
            <a:r>
              <a:rPr lang="en-US" i="1" smtClean="0"/>
              <a:t> Edition</a:t>
            </a:r>
            <a:r>
              <a:rPr lang="en-US" smtClean="0"/>
              <a:t> by Frederick Giesecke et. al.</a:t>
            </a:r>
          </a:p>
          <a:p>
            <a:pPr eaLnBrk="1" hangingPunct="1"/>
            <a:r>
              <a:rPr lang="en-US" smtClean="0"/>
              <a:t>Pg 698, 700, 701-703 </a:t>
            </a:r>
            <a:r>
              <a:rPr lang="en-US" i="1" smtClean="0"/>
              <a:t>Technical Graphics Communication 3</a:t>
            </a:r>
            <a:r>
              <a:rPr lang="en-US" i="1" baseline="30000" smtClean="0"/>
              <a:t>rd</a:t>
            </a:r>
            <a:r>
              <a:rPr lang="en-US" i="1" smtClean="0"/>
              <a:t> Edition</a:t>
            </a:r>
            <a:r>
              <a:rPr lang="en-US" smtClean="0"/>
              <a:t> by Gary Bertoline &amp; Eric Wiebe</a:t>
            </a:r>
          </a:p>
          <a:p>
            <a:pPr eaLnBrk="1" hangingPunct="1"/>
            <a:endParaRPr lang="en-US" smtClean="0"/>
          </a:p>
          <a:p>
            <a:pPr eaLnBrk="1" hangingPunct="1"/>
            <a:r>
              <a:rPr lang="en-US" smtClean="0"/>
              <a:t>It should be noted that the 2.00 inch dimension would be appropriately located if placed on the top view, but the front view is preferred because it is supposed to provide the most information about an object’s geometry.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Dimension Guidelines</a:t>
            </a:r>
          </a:p>
        </p:txBody>
      </p:sp>
      <p:sp>
        <p:nvSpPr>
          <p:cNvPr id="471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Project Lead The Way, Inc.</a:t>
            </a:r>
          </a:p>
          <a:p>
            <a:r>
              <a:rPr lang="en-US" sz="1000" b="0" smtClean="0">
                <a:solidFill>
                  <a:schemeClr val="tx1"/>
                </a:solidFill>
                <a:latin typeface="Arial" charset="0"/>
              </a:rPr>
              <a:t>Copyright 2007</a:t>
            </a:r>
          </a:p>
        </p:txBody>
      </p:sp>
      <p:sp>
        <p:nvSpPr>
          <p:cNvPr id="4710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7B2F3294-E879-4BA6-A3C8-18BE4ACCD7C4}" type="slidenum">
              <a:rPr lang="en-US" sz="1200" b="0" smtClean="0">
                <a:solidFill>
                  <a:schemeClr val="tx1"/>
                </a:solidFill>
                <a:latin typeface="Arial" charset="0"/>
              </a:rPr>
              <a:pPr/>
              <a:t>12</a:t>
            </a:fld>
            <a:endParaRPr lang="en-US" sz="1200" b="0" smtClean="0">
              <a:solidFill>
                <a:schemeClr val="tx1"/>
              </a:solidFill>
              <a:latin typeface="Arial" charset="0"/>
            </a:endParaRPr>
          </a:p>
        </p:txBody>
      </p:sp>
      <p:sp>
        <p:nvSpPr>
          <p:cNvPr id="4710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smtClean="0">
                <a:solidFill>
                  <a:schemeClr val="tx1"/>
                </a:solidFill>
                <a:latin typeface="Arial" charset="0"/>
              </a:rPr>
              <a:t>Introduction to Engineering Design</a:t>
            </a:r>
          </a:p>
          <a:p>
            <a:r>
              <a:rPr lang="en-US" sz="1000" b="0" smtClean="0">
                <a:solidFill>
                  <a:schemeClr val="tx1"/>
                </a:solidFill>
                <a:latin typeface="Arial" charset="0"/>
              </a:rPr>
              <a:t>Unit 2 – Lesson 2.2 – Dimensions and Tolerances</a:t>
            </a:r>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Reference:</a:t>
            </a:r>
          </a:p>
          <a:p>
            <a:pPr eaLnBrk="1" hangingPunct="1"/>
            <a:r>
              <a:rPr lang="en-US" smtClean="0"/>
              <a:t>Pg 426 </a:t>
            </a:r>
            <a:r>
              <a:rPr lang="en-US" i="1" smtClean="0"/>
              <a:t>Technical Drawing 9</a:t>
            </a:r>
            <a:r>
              <a:rPr lang="en-US" i="1" baseline="30000" smtClean="0"/>
              <a:t>th</a:t>
            </a:r>
            <a:r>
              <a:rPr lang="en-US" i="1" smtClean="0"/>
              <a:t> Edition</a:t>
            </a:r>
            <a:r>
              <a:rPr lang="en-US" smtClean="0"/>
              <a:t> by Frederick Giesecke et. al.</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8A85AFB-06D4-4D77-AA63-F2A9E9EE5A0A}" type="slidenum">
              <a:rPr lang="en-US"/>
              <a:pPr>
                <a:defRPr/>
              </a:pPr>
              <a:t>‹#›</a:t>
            </a:fld>
            <a:endParaRPr lang="en-US"/>
          </a:p>
        </p:txBody>
      </p:sp>
    </p:spTree>
    <p:extLst>
      <p:ext uri="{BB962C8B-B14F-4D97-AF65-F5344CB8AC3E}">
        <p14:creationId xmlns:p14="http://schemas.microsoft.com/office/powerpoint/2010/main" val="220013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36B2411-E914-4B9C-99CC-96D3C693BDF5}" type="slidenum">
              <a:rPr lang="en-US"/>
              <a:pPr>
                <a:defRPr/>
              </a:pPr>
              <a:t>‹#›</a:t>
            </a:fld>
            <a:endParaRPr lang="en-US"/>
          </a:p>
        </p:txBody>
      </p:sp>
    </p:spTree>
    <p:extLst>
      <p:ext uri="{BB962C8B-B14F-4D97-AF65-F5344CB8AC3E}">
        <p14:creationId xmlns:p14="http://schemas.microsoft.com/office/powerpoint/2010/main" val="199170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9" r:id="rId2"/>
    <p:sldLayoutId id="2147483670" r:id="rId3"/>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Introduction to Dimensioning</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91" name="Text Box 7"/>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5. Dimensions </a:t>
            </a:r>
            <a:r>
              <a:rPr lang="en-US" sz="3200" b="0" dirty="0">
                <a:solidFill>
                  <a:schemeClr val="tx2"/>
                </a:solidFill>
                <a:latin typeface="Arial" charset="0"/>
              </a:rPr>
              <a:t>should be attached to the view that best shows the </a:t>
            </a:r>
            <a:r>
              <a:rPr lang="en-US" sz="3200" i="1" dirty="0">
                <a:solidFill>
                  <a:schemeClr val="tx2"/>
                </a:solidFill>
                <a:latin typeface="Arial" charset="0"/>
              </a:rPr>
              <a:t>contour</a:t>
            </a:r>
            <a:r>
              <a:rPr lang="en-US" sz="3200" b="0" dirty="0">
                <a:solidFill>
                  <a:schemeClr val="tx2"/>
                </a:solidFill>
                <a:latin typeface="Arial" charset="0"/>
              </a:rPr>
              <a:t> of the feature to be dimensioned.</a:t>
            </a:r>
          </a:p>
        </p:txBody>
      </p:sp>
      <p:pic>
        <p:nvPicPr>
          <p:cNvPr id="656392" name="Picture 8" descr="dimensionrules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538" y="1789113"/>
            <a:ext cx="72818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393" name="Picture 9" descr="dimensionrules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1798260"/>
            <a:ext cx="72818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395" name="Text Box 11"/>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420889304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6391"/>
                                        </p:tgtEl>
                                        <p:attrNameLst>
                                          <p:attrName>style.visibility</p:attrName>
                                        </p:attrNameLst>
                                      </p:cBhvr>
                                      <p:to>
                                        <p:strVal val="visible"/>
                                      </p:to>
                                    </p:set>
                                    <p:animEffect transition="in" filter="wipe(up)">
                                      <p:cBhvr>
                                        <p:cTn id="7" dur="500"/>
                                        <p:tgtEl>
                                          <p:spTgt spid="656391"/>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56392"/>
                                        </p:tgtEl>
                                        <p:attrNameLst>
                                          <p:attrName>style.visibility</p:attrName>
                                        </p:attrNameLst>
                                      </p:cBhvr>
                                      <p:to>
                                        <p:strVal val="visible"/>
                                      </p:to>
                                    </p:set>
                                    <p:animEffect transition="in" filter="randombar(horizontal)">
                                      <p:cBhvr>
                                        <p:cTn id="11" dur="500"/>
                                        <p:tgtEl>
                                          <p:spTgt spid="6563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6395"/>
                                        </p:tgtEl>
                                        <p:attrNameLst>
                                          <p:attrName>style.visibility</p:attrName>
                                        </p:attrNameLst>
                                      </p:cBhvr>
                                      <p:to>
                                        <p:strVal val="visible"/>
                                      </p:to>
                                    </p:set>
                                    <p:animEffect transition="in" filter="wipe(left)">
                                      <p:cBhvr>
                                        <p:cTn id="16" dur="500"/>
                                        <p:tgtEl>
                                          <p:spTgt spid="65639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639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56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p:bldP spid="6563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5. </a:t>
            </a:r>
            <a:r>
              <a:rPr lang="en-US" sz="3200" b="0" dirty="0">
                <a:solidFill>
                  <a:schemeClr val="tx2"/>
                </a:solidFill>
                <a:latin typeface="Arial" charset="0"/>
              </a:rPr>
              <a:t>Dimensions should be attached to the view that best shows the </a:t>
            </a:r>
            <a:r>
              <a:rPr lang="en-US" sz="3200" i="1" dirty="0">
                <a:solidFill>
                  <a:schemeClr val="tx2"/>
                </a:solidFill>
                <a:latin typeface="Arial" charset="0"/>
              </a:rPr>
              <a:t>contour</a:t>
            </a:r>
            <a:r>
              <a:rPr lang="en-US" sz="3200" b="0" dirty="0">
                <a:solidFill>
                  <a:schemeClr val="tx2"/>
                </a:solidFill>
                <a:latin typeface="Arial" charset="0"/>
              </a:rPr>
              <a:t> of the feature to be dimensioned.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55" y="1801504"/>
            <a:ext cx="7277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816932"/>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Text Box 3"/>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6. A dimension should be attached to only one view; for example, extension lines should not connect two views.</a:t>
            </a:r>
            <a:endParaRPr lang="en-US" sz="3200" b="0" dirty="0">
              <a:solidFill>
                <a:schemeClr val="tx2"/>
              </a:solidFill>
              <a:latin typeface="Arial" charset="0"/>
            </a:endParaRPr>
          </a:p>
        </p:txBody>
      </p:sp>
      <p:pic>
        <p:nvPicPr>
          <p:cNvPr id="660485" name="Picture 5" descr="dimensionrules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25638"/>
            <a:ext cx="7239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486" name="Picture 6" descr="dimensionrules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25638"/>
            <a:ext cx="7239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0488" name="Text Box 8"/>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23616974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0483"/>
                                        </p:tgtEl>
                                        <p:attrNameLst>
                                          <p:attrName>style.visibility</p:attrName>
                                        </p:attrNameLst>
                                      </p:cBhvr>
                                      <p:to>
                                        <p:strVal val="visible"/>
                                      </p:to>
                                    </p:set>
                                    <p:animEffect transition="in" filter="wipe(up)">
                                      <p:cBhvr>
                                        <p:cTn id="7" dur="500"/>
                                        <p:tgtEl>
                                          <p:spTgt spid="66048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0485"/>
                                        </p:tgtEl>
                                        <p:attrNameLst>
                                          <p:attrName>style.visibility</p:attrName>
                                        </p:attrNameLst>
                                      </p:cBhvr>
                                      <p:to>
                                        <p:strVal val="visible"/>
                                      </p:to>
                                    </p:set>
                                    <p:animEffect transition="in" filter="randombar(horizontal)">
                                      <p:cBhvr>
                                        <p:cTn id="11" dur="500"/>
                                        <p:tgtEl>
                                          <p:spTgt spid="6604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0488"/>
                                        </p:tgtEl>
                                        <p:attrNameLst>
                                          <p:attrName>style.visibility</p:attrName>
                                        </p:attrNameLst>
                                      </p:cBhvr>
                                      <p:to>
                                        <p:strVal val="visible"/>
                                      </p:to>
                                    </p:set>
                                    <p:animEffect transition="in" filter="wipe(left)">
                                      <p:cBhvr>
                                        <p:cTn id="16" dur="500"/>
                                        <p:tgtEl>
                                          <p:spTgt spid="660488"/>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60486"/>
                                        </p:tgtEl>
                                        <p:attrNameLst>
                                          <p:attrName>style.visibility</p:attrName>
                                        </p:attrNameLst>
                                      </p:cBhvr>
                                      <p:to>
                                        <p:strVal val="visible"/>
                                      </p:to>
                                    </p:set>
                                    <p:animEffect transition="in" filter="randombar(horizontal)">
                                      <p:cBhvr>
                                        <p:cTn id="20" dur="500"/>
                                        <p:tgtEl>
                                          <p:spTgt spid="66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p:bldP spid="6604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04800" y="22860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6. </a:t>
            </a:r>
            <a:r>
              <a:rPr lang="en-US" sz="3200" b="0" dirty="0">
                <a:solidFill>
                  <a:schemeClr val="tx2"/>
                </a:solidFill>
                <a:latin typeface="Arial" charset="0"/>
              </a:rPr>
              <a:t>A dimension should be attached to only one view; for example, extension lines should not connect two views.</a:t>
            </a:r>
          </a:p>
        </p:txBody>
      </p:sp>
      <p:pic>
        <p:nvPicPr>
          <p:cNvPr id="1638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24" y="1905000"/>
            <a:ext cx="7239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cxnSp>
        <p:nvCxnSpPr>
          <p:cNvPr id="3" name="Straight Connector 2"/>
          <p:cNvCxnSpPr/>
          <p:nvPr/>
        </p:nvCxnSpPr>
        <p:spPr>
          <a:xfrm flipH="1" flipV="1">
            <a:off x="3835018" y="4295775"/>
            <a:ext cx="13648" cy="1600058"/>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319464" y="5445457"/>
            <a:ext cx="1633536" cy="0"/>
          </a:xfrm>
          <a:prstGeom prst="line">
            <a:avLst/>
          </a:prstGeom>
          <a:ln w="25400">
            <a:solidFill>
              <a:srgbClr val="33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250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7" name="Text Box 3"/>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a:solidFill>
                  <a:schemeClr val="tx2"/>
                </a:solidFill>
                <a:latin typeface="Arial" charset="0"/>
              </a:rPr>
              <a:t>7. Whenever possible, locate dimensions between adjacent views.</a:t>
            </a:r>
          </a:p>
        </p:txBody>
      </p:sp>
      <p:pic>
        <p:nvPicPr>
          <p:cNvPr id="722949" name="Picture 5" descr="dimensionrules14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68535"/>
            <a:ext cx="78486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950" name="Picture 6" descr="dimensionrules14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96" y="1483320"/>
            <a:ext cx="7848600"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952" name="Text Box 8"/>
          <p:cNvSpPr txBox="1">
            <a:spLocks noChangeArrowheads="1"/>
          </p:cNvSpPr>
          <p:nvPr/>
        </p:nvSpPr>
        <p:spPr bwMode="auto">
          <a:xfrm>
            <a:off x="3581400" y="3276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92203385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22947"/>
                                        </p:tgtEl>
                                        <p:attrNameLst>
                                          <p:attrName>style.visibility</p:attrName>
                                        </p:attrNameLst>
                                      </p:cBhvr>
                                      <p:to>
                                        <p:strVal val="visible"/>
                                      </p:to>
                                    </p:set>
                                    <p:animEffect transition="in" filter="wipe(up)">
                                      <p:cBhvr>
                                        <p:cTn id="7" dur="500"/>
                                        <p:tgtEl>
                                          <p:spTgt spid="72294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22949"/>
                                        </p:tgtEl>
                                        <p:attrNameLst>
                                          <p:attrName>style.visibility</p:attrName>
                                        </p:attrNameLst>
                                      </p:cBhvr>
                                      <p:to>
                                        <p:strVal val="visible"/>
                                      </p:to>
                                    </p:set>
                                    <p:animEffect transition="in" filter="randombar(horizontal)">
                                      <p:cBhvr>
                                        <p:cTn id="11" dur="500"/>
                                        <p:tgtEl>
                                          <p:spTgt spid="7229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22952"/>
                                        </p:tgtEl>
                                        <p:attrNameLst>
                                          <p:attrName>style.visibility</p:attrName>
                                        </p:attrNameLst>
                                      </p:cBhvr>
                                      <p:to>
                                        <p:strVal val="visible"/>
                                      </p:to>
                                    </p:set>
                                    <p:animEffect transition="in" filter="wipe(left)">
                                      <p:cBhvr>
                                        <p:cTn id="16" dur="500"/>
                                        <p:tgtEl>
                                          <p:spTgt spid="722952"/>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722950"/>
                                        </p:tgtEl>
                                        <p:attrNameLst>
                                          <p:attrName>style.visibility</p:attrName>
                                        </p:attrNameLst>
                                      </p:cBhvr>
                                      <p:to>
                                        <p:strVal val="visible"/>
                                      </p:to>
                                    </p:set>
                                    <p:animEffect transition="in" filter="randombar(horizontal)">
                                      <p:cBhvr>
                                        <p:cTn id="20" dur="500"/>
                                        <p:tgtEl>
                                          <p:spTgt spid="72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7" grpId="0"/>
      <p:bldP spid="7229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a:solidFill>
                  <a:schemeClr val="tx2"/>
                </a:solidFill>
                <a:latin typeface="Arial" charset="0"/>
              </a:rPr>
              <a:t>7. Whenever possible, locate dimensions between adjacent views.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59" y="1493789"/>
            <a:ext cx="78486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716777"/>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2286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8. Avoid dimensioning to hidden lines.</a:t>
            </a:r>
            <a:endParaRPr lang="en-US" sz="3200" b="0" dirty="0">
              <a:solidFill>
                <a:schemeClr val="tx2"/>
              </a:solidFill>
              <a:latin typeface="Arial"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368" y="1617260"/>
            <a:ext cx="7620000" cy="4843564"/>
          </a:xfrm>
          <a:prstGeom prst="rect">
            <a:avLst/>
          </a:prstGeom>
          <a:solidFill>
            <a:schemeClr val="bg1"/>
          </a:solidFill>
          <a:ln>
            <a:noFill/>
          </a:ln>
          <a:effectLst/>
        </p:spPr>
      </p:pic>
      <p:grpSp>
        <p:nvGrpSpPr>
          <p:cNvPr id="12" name="Group 11"/>
          <p:cNvGrpSpPr/>
          <p:nvPr/>
        </p:nvGrpSpPr>
        <p:grpSpPr>
          <a:xfrm>
            <a:off x="5638800" y="5257800"/>
            <a:ext cx="655983" cy="990600"/>
            <a:chOff x="5638800" y="4876800"/>
            <a:chExt cx="655983" cy="1371600"/>
          </a:xfrm>
        </p:grpSpPr>
        <p:cxnSp>
          <p:nvCxnSpPr>
            <p:cNvPr id="3" name="Straight Connector 2"/>
            <p:cNvCxnSpPr/>
            <p:nvPr/>
          </p:nvCxnSpPr>
          <p:spPr>
            <a:xfrm flipH="1">
              <a:off x="5638800" y="48768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685183" y="62484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943600" y="5791200"/>
              <a:ext cx="0" cy="457200"/>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943600" y="4876800"/>
              <a:ext cx="0" cy="533400"/>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5334611"/>
              <a:ext cx="655983" cy="381000"/>
            </a:xfrm>
            <a:prstGeom prst="rect">
              <a:avLst/>
            </a:prstGeom>
            <a:noFill/>
          </p:spPr>
          <p:txBody>
            <a:bodyPr wrap="square" rtlCol="0">
              <a:spAutoFit/>
            </a:bodyPr>
            <a:lstStyle/>
            <a:p>
              <a:r>
                <a:rPr lang="en-US" dirty="0" smtClean="0">
                  <a:solidFill>
                    <a:srgbClr val="FF0000"/>
                  </a:solidFill>
                </a:rPr>
                <a:t>0.75</a:t>
              </a:r>
              <a:endParaRPr lang="en-US" dirty="0">
                <a:solidFill>
                  <a:srgbClr val="FF0000"/>
                </a:solidFill>
              </a:endParaRPr>
            </a:p>
          </p:txBody>
        </p:sp>
      </p:grpSp>
      <p:grpSp>
        <p:nvGrpSpPr>
          <p:cNvPr id="17" name="Group 16"/>
          <p:cNvGrpSpPr/>
          <p:nvPr/>
        </p:nvGrpSpPr>
        <p:grpSpPr>
          <a:xfrm>
            <a:off x="5638799" y="5257800"/>
            <a:ext cx="655984" cy="990600"/>
            <a:chOff x="5638799" y="4876800"/>
            <a:chExt cx="655984" cy="1371600"/>
          </a:xfrm>
        </p:grpSpPr>
        <p:cxnSp>
          <p:nvCxnSpPr>
            <p:cNvPr id="18" name="Straight Connector 17"/>
            <p:cNvCxnSpPr/>
            <p:nvPr/>
          </p:nvCxnSpPr>
          <p:spPr>
            <a:xfrm flipH="1">
              <a:off x="5638800" y="4876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685183" y="6248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43600" y="5791200"/>
              <a:ext cx="0" cy="4572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943600" y="4876800"/>
              <a:ext cx="0" cy="533400"/>
            </a:xfrm>
            <a:prstGeom prst="straightConnector1">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799" y="5334611"/>
              <a:ext cx="655983" cy="381000"/>
            </a:xfrm>
            <a:prstGeom prst="rect">
              <a:avLst/>
            </a:prstGeom>
            <a:noFill/>
          </p:spPr>
          <p:txBody>
            <a:bodyPr wrap="square" rtlCol="0">
              <a:spAutoFit/>
            </a:bodyPr>
            <a:lstStyle/>
            <a:p>
              <a:r>
                <a:rPr lang="en-US" dirty="0" smtClean="0"/>
                <a:t>0.75</a:t>
              </a:r>
              <a:endParaRPr lang="en-US" dirty="0"/>
            </a:p>
          </p:txBody>
        </p:sp>
      </p:grpSp>
      <p:sp>
        <p:nvSpPr>
          <p:cNvPr id="13" name="TextBox 12"/>
          <p:cNvSpPr txBox="1"/>
          <p:nvPr/>
        </p:nvSpPr>
        <p:spPr>
          <a:xfrm>
            <a:off x="4806041" y="4021982"/>
            <a:ext cx="1875183" cy="702418"/>
          </a:xfrm>
          <a:prstGeom prst="rect">
            <a:avLst/>
          </a:prstGeom>
          <a:solidFill>
            <a:schemeClr val="bg1"/>
          </a:solidFill>
        </p:spPr>
        <p:txBody>
          <a:bodyPr wrap="square" rtlCol="0">
            <a:spAutoFit/>
          </a:bodyPr>
          <a:lstStyle/>
          <a:p>
            <a:endParaRPr lang="en-US" dirty="0"/>
          </a:p>
        </p:txBody>
      </p:sp>
      <p:sp>
        <p:nvSpPr>
          <p:cNvPr id="15" name="Text Box 9"/>
          <p:cNvSpPr txBox="1">
            <a:spLocks noChangeArrowheads="1"/>
          </p:cNvSpPr>
          <p:nvPr/>
        </p:nvSpPr>
        <p:spPr bwMode="auto">
          <a:xfrm>
            <a:off x="4676832" y="4021982"/>
            <a:ext cx="2133600" cy="609600"/>
          </a:xfrm>
          <a:prstGeom prst="rect">
            <a:avLst/>
          </a:prstGeom>
          <a:solidFill>
            <a:schemeClr val="bg1"/>
          </a:solidFill>
          <a:ln>
            <a:noFill/>
          </a:ln>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236741458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7" y="1624087"/>
            <a:ext cx="8573609" cy="543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ext Box 2"/>
          <p:cNvSpPr txBox="1">
            <a:spLocks noChangeArrowheads="1"/>
          </p:cNvSpPr>
          <p:nvPr/>
        </p:nvSpPr>
        <p:spPr bwMode="auto">
          <a:xfrm>
            <a:off x="304800" y="228600"/>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8. Avoid dimensioning to hidden lines.</a:t>
            </a:r>
            <a:endParaRPr lang="en-US" sz="3200" b="0" dirty="0">
              <a:solidFill>
                <a:schemeClr val="tx2"/>
              </a:solidFill>
              <a:latin typeface="Arial" charset="0"/>
            </a:endParaRPr>
          </a:p>
        </p:txBody>
      </p:sp>
      <p:cxnSp>
        <p:nvCxnSpPr>
          <p:cNvPr id="9" name="Straight Arrow Connector 8"/>
          <p:cNvCxnSpPr/>
          <p:nvPr/>
        </p:nvCxnSpPr>
        <p:spPr>
          <a:xfrm>
            <a:off x="1353792" y="5218113"/>
            <a:ext cx="0" cy="323056"/>
          </a:xfrm>
          <a:prstGeom prst="straightConnector1">
            <a:avLst/>
          </a:prstGeom>
          <a:solidFill>
            <a:schemeClr val="bg1"/>
          </a:solidFill>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44016" y="5025544"/>
            <a:ext cx="752475" cy="131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8737" y="4751696"/>
            <a:ext cx="764275" cy="182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19118" y="5303006"/>
            <a:ext cx="655983" cy="948923"/>
            <a:chOff x="1145484" y="4593931"/>
            <a:chExt cx="655983" cy="948923"/>
          </a:xfrm>
        </p:grpSpPr>
        <p:cxnSp>
          <p:nvCxnSpPr>
            <p:cNvPr id="7" name="Straight Connector 6"/>
            <p:cNvCxnSpPr/>
            <p:nvPr/>
          </p:nvCxnSpPr>
          <p:spPr>
            <a:xfrm flipH="1">
              <a:off x="1353792" y="4593931"/>
              <a:ext cx="410817"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53792" y="5541169"/>
              <a:ext cx="410817"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5484" y="4883917"/>
              <a:ext cx="655983" cy="369332"/>
            </a:xfrm>
            <a:prstGeom prst="rect">
              <a:avLst/>
            </a:prstGeom>
            <a:solidFill>
              <a:schemeClr val="bg1"/>
            </a:solidFill>
          </p:spPr>
          <p:txBody>
            <a:bodyPr wrap="square" rtlCol="0">
              <a:spAutoFit/>
            </a:bodyPr>
            <a:lstStyle/>
            <a:p>
              <a:r>
                <a:rPr lang="en-US" b="1" dirty="0" smtClean="0">
                  <a:solidFill>
                    <a:srgbClr val="33CC33"/>
                  </a:solidFill>
                </a:rPr>
                <a:t>0.75</a:t>
              </a:r>
              <a:endParaRPr lang="en-US" b="1" dirty="0">
                <a:solidFill>
                  <a:srgbClr val="33CC33"/>
                </a:solidFill>
              </a:endParaRPr>
            </a:p>
          </p:txBody>
        </p:sp>
        <p:cxnSp>
          <p:nvCxnSpPr>
            <p:cNvPr id="3" name="Straight Arrow Connector 2"/>
            <p:cNvCxnSpPr/>
            <p:nvPr/>
          </p:nvCxnSpPr>
          <p:spPr>
            <a:xfrm flipH="1" flipV="1">
              <a:off x="1446765" y="4593931"/>
              <a:ext cx="1" cy="300707"/>
            </a:xfrm>
            <a:prstGeom prst="straightConnector1">
              <a:avLst/>
            </a:prstGeom>
            <a:ln w="254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66792" y="5243724"/>
              <a:ext cx="1" cy="299130"/>
            </a:xfrm>
            <a:prstGeom prst="straightConnector1">
              <a:avLst/>
            </a:prstGeom>
            <a:ln w="254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6801202"/>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Text Box 3"/>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9. Do not place dimensions on the object unless it is absolutely necessary.</a:t>
            </a:r>
            <a:endParaRPr lang="en-US" sz="3200" b="0" dirty="0">
              <a:solidFill>
                <a:schemeClr val="tx2"/>
              </a:solidFill>
              <a:latin typeface="Arial" charset="0"/>
            </a:endParaRPr>
          </a:p>
        </p:txBody>
      </p:sp>
      <p:pic>
        <p:nvPicPr>
          <p:cNvPr id="658437" name="Picture 5" descr="dimensionrules1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79248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38" name="Picture 6" descr="dimensionrules1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71600"/>
            <a:ext cx="79248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40" name="Text Box 8"/>
          <p:cNvSpPr txBox="1">
            <a:spLocks noChangeArrowheads="1"/>
          </p:cNvSpPr>
          <p:nvPr/>
        </p:nvSpPr>
        <p:spPr bwMode="auto">
          <a:xfrm>
            <a:off x="4267200" y="41148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36533239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wipe(up)">
                                      <p:cBhvr>
                                        <p:cTn id="7" dur="500"/>
                                        <p:tgtEl>
                                          <p:spTgt spid="658435"/>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58437"/>
                                        </p:tgtEl>
                                        <p:attrNameLst>
                                          <p:attrName>style.visibility</p:attrName>
                                        </p:attrNameLst>
                                      </p:cBhvr>
                                      <p:to>
                                        <p:strVal val="visible"/>
                                      </p:to>
                                    </p:set>
                                    <p:animEffect transition="in" filter="randombar(horizontal)">
                                      <p:cBhvr>
                                        <p:cTn id="11" dur="500"/>
                                        <p:tgtEl>
                                          <p:spTgt spid="6584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58440"/>
                                        </p:tgtEl>
                                        <p:attrNameLst>
                                          <p:attrName>style.visibility</p:attrName>
                                        </p:attrNameLst>
                                      </p:cBhvr>
                                      <p:to>
                                        <p:strVal val="visible"/>
                                      </p:to>
                                    </p:set>
                                    <p:animEffect transition="in" filter="wipe(left)">
                                      <p:cBhvr>
                                        <p:cTn id="16" dur="500"/>
                                        <p:tgtEl>
                                          <p:spTgt spid="658440"/>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58438"/>
                                        </p:tgtEl>
                                        <p:attrNameLst>
                                          <p:attrName>style.visibility</p:attrName>
                                        </p:attrNameLst>
                                      </p:cBhvr>
                                      <p:to>
                                        <p:strVal val="visible"/>
                                      </p:to>
                                    </p:set>
                                    <p:animEffect transition="in" filter="randombar(horizontal)">
                                      <p:cBhvr>
                                        <p:cTn id="20" dur="5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p:bldP spid="6584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9. Do not place dimensions on the object unless it is absolutely necessary.</a:t>
            </a:r>
            <a:endParaRPr lang="en-US" sz="3200" b="0" dirty="0">
              <a:solidFill>
                <a:schemeClr val="tx2"/>
              </a:solidFill>
              <a:latin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7" y="1360410"/>
            <a:ext cx="8072321" cy="555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14837"/>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228600"/>
            <a:ext cx="8229600" cy="1219200"/>
          </a:xfrm>
        </p:spPr>
        <p:txBody>
          <a:bodyPr/>
          <a:lstStyle/>
          <a:p>
            <a:pPr marL="514350" indent="-514350">
              <a:buFont typeface="+mj-lt"/>
              <a:buAutoNum type="arabicPeriod"/>
            </a:pPr>
            <a:r>
              <a:rPr lang="en-US" dirty="0" smtClean="0"/>
              <a:t>Dimensions should reflect actual size of the object, not the scaled size.</a:t>
            </a:r>
          </a:p>
          <a:p>
            <a:endParaRPr lang="en-US" dirty="0" smtClean="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95400"/>
            <a:ext cx="7239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TextBox 1"/>
          <p:cNvSpPr txBox="1"/>
          <p:nvPr/>
        </p:nvSpPr>
        <p:spPr>
          <a:xfrm>
            <a:off x="228600" y="3343870"/>
            <a:ext cx="5715000" cy="923330"/>
          </a:xfrm>
          <a:prstGeom prst="rect">
            <a:avLst/>
          </a:prstGeom>
          <a:noFill/>
        </p:spPr>
        <p:txBody>
          <a:bodyPr wrap="square" rtlCol="0">
            <a:spAutoFit/>
          </a:bodyPr>
          <a:lstStyle/>
          <a:p>
            <a:r>
              <a:rPr lang="en-US" dirty="0" smtClean="0">
                <a:solidFill>
                  <a:srgbClr val="FF0000"/>
                </a:solidFill>
              </a:rPr>
              <a:t>The dimension measured on the drawing is ¾ in., but the actual dimension of the part is 2 in. Therefore, show 2.00 on drawing.</a:t>
            </a:r>
            <a:endParaRPr lang="en-US" dirty="0">
              <a:solidFill>
                <a:srgbClr val="FF000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19400"/>
            <a:ext cx="46482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3" name="Text Box 9"/>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10. </a:t>
            </a:r>
            <a:r>
              <a:rPr lang="en-US" sz="3200" b="0" dirty="0">
                <a:solidFill>
                  <a:schemeClr val="tx2"/>
                </a:solidFill>
                <a:latin typeface="Arial" charset="0"/>
              </a:rPr>
              <a:t>Do not cross a dimension line with </a:t>
            </a:r>
            <a:r>
              <a:rPr lang="en-US" sz="3200" b="0" dirty="0" smtClean="0">
                <a:solidFill>
                  <a:schemeClr val="tx2"/>
                </a:solidFill>
                <a:latin typeface="Arial" charset="0"/>
              </a:rPr>
              <a:t>another dimension line or with an extension line. </a:t>
            </a:r>
            <a:endParaRPr lang="en-US" sz="3200" b="0" dirty="0">
              <a:solidFill>
                <a:schemeClr val="tx2"/>
              </a:solidFill>
              <a:latin typeface="Arial" charset="0"/>
            </a:endParaRPr>
          </a:p>
        </p:txBody>
      </p:sp>
      <p:grpSp>
        <p:nvGrpSpPr>
          <p:cNvPr id="4" name="Group 3"/>
          <p:cNvGrpSpPr/>
          <p:nvPr/>
        </p:nvGrpSpPr>
        <p:grpSpPr>
          <a:xfrm>
            <a:off x="1152952" y="1600200"/>
            <a:ext cx="7229048" cy="5038725"/>
            <a:chOff x="1152952" y="1600200"/>
            <a:chExt cx="7229048" cy="5038725"/>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952" y="1600200"/>
              <a:ext cx="7229048"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3810000" y="5486400"/>
              <a:ext cx="457200" cy="516377"/>
            </a:xfrm>
            <a:prstGeom prst="line">
              <a:avLst/>
            </a:prstGeom>
            <a:ln>
              <a:solidFill>
                <a:schemeClr val="bg2">
                  <a:lumMod val="75000"/>
                </a:schemeClr>
              </a:solidFill>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69680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wipe(up)">
                                      <p:cBhvr>
                                        <p:cTn id="7" dur="500"/>
                                        <p:tgtEl>
                                          <p:spTgt spid="66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10. </a:t>
            </a:r>
            <a:r>
              <a:rPr lang="en-US" sz="3200" b="0" dirty="0">
                <a:solidFill>
                  <a:schemeClr val="tx2"/>
                </a:solidFill>
                <a:latin typeface="Arial" charset="0"/>
              </a:rPr>
              <a:t>Do not cross a dimension line with </a:t>
            </a:r>
            <a:r>
              <a:rPr lang="en-US" sz="3200" b="0" dirty="0" smtClean="0">
                <a:solidFill>
                  <a:schemeClr val="tx2"/>
                </a:solidFill>
                <a:latin typeface="Arial" charset="0"/>
              </a:rPr>
              <a:t>another dimension line or with an </a:t>
            </a:r>
            <a:r>
              <a:rPr lang="en-US" sz="3200" b="0" dirty="0">
                <a:solidFill>
                  <a:schemeClr val="tx2"/>
                </a:solidFill>
                <a:latin typeface="Arial" charset="0"/>
              </a:rPr>
              <a:t>extension </a:t>
            </a:r>
            <a:r>
              <a:rPr lang="en-US" sz="3200" b="0" dirty="0" smtClean="0">
                <a:solidFill>
                  <a:schemeClr val="tx2"/>
                </a:solidFill>
                <a:latin typeface="Arial" charset="0"/>
              </a:rPr>
              <a:t>line. </a:t>
            </a:r>
            <a:endParaRPr lang="en-US" sz="3200" b="0" dirty="0">
              <a:solidFill>
                <a:schemeClr val="tx2"/>
              </a:solidFill>
              <a:latin typeface="Arial"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226" y="1544757"/>
            <a:ext cx="7285274" cy="5313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559485"/>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13" name="Text Box 9"/>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11. Avoid crossing dimension or extension lines with </a:t>
            </a:r>
            <a:r>
              <a:rPr lang="en-US" sz="3200" b="0" dirty="0">
                <a:solidFill>
                  <a:schemeClr val="tx2"/>
                </a:solidFill>
                <a:latin typeface="Arial" charset="0"/>
              </a:rPr>
              <a:t>leader lines.</a:t>
            </a:r>
          </a:p>
        </p:txBody>
      </p:sp>
      <p:grpSp>
        <p:nvGrpSpPr>
          <p:cNvPr id="4" name="Group 3"/>
          <p:cNvGrpSpPr/>
          <p:nvPr/>
        </p:nvGrpSpPr>
        <p:grpSpPr>
          <a:xfrm>
            <a:off x="990600" y="1752600"/>
            <a:ext cx="6553200" cy="4733925"/>
            <a:chOff x="990600" y="1752600"/>
            <a:chExt cx="6553200" cy="4733925"/>
          </a:xfrm>
        </p:grpSpPr>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52600"/>
              <a:ext cx="65532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a:off x="2834242" y="3950970"/>
              <a:ext cx="975758" cy="107823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Connector 6"/>
            <p:cNvCxnSpPr/>
            <p:nvPr/>
          </p:nvCxnSpPr>
          <p:spPr bwMode="auto">
            <a:xfrm flipH="1">
              <a:off x="2453242" y="3950970"/>
              <a:ext cx="3810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16" name="Text Box 11"/>
          <p:cNvSpPr txBox="1">
            <a:spLocks noChangeArrowheads="1"/>
          </p:cNvSpPr>
          <p:nvPr/>
        </p:nvSpPr>
        <p:spPr bwMode="auto">
          <a:xfrm>
            <a:off x="1562878" y="26670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67223022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1513"/>
                                        </p:tgtEl>
                                        <p:attrNameLst>
                                          <p:attrName>style.visibility</p:attrName>
                                        </p:attrNameLst>
                                      </p:cBhvr>
                                      <p:to>
                                        <p:strVal val="visible"/>
                                      </p:to>
                                    </p:set>
                                    <p:animEffect transition="in" filter="wipe(up)">
                                      <p:cBhvr>
                                        <p:cTn id="7" dur="500"/>
                                        <p:tgtEl>
                                          <p:spTgt spid="6615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28600"/>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11. Avoid crossing dimension or extension lines with </a:t>
            </a:r>
            <a:r>
              <a:rPr lang="en-US" sz="3200" b="0" dirty="0">
                <a:solidFill>
                  <a:schemeClr val="tx2"/>
                </a:solidFill>
                <a:latin typeface="Arial" charset="0"/>
              </a:rPr>
              <a:t>leader lines.</a:t>
            </a:r>
          </a:p>
        </p:txBody>
      </p:sp>
      <p:pic>
        <p:nvPicPr>
          <p:cNvPr id="2765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208" y="1752600"/>
            <a:ext cx="65532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TextBox 1"/>
          <p:cNvSpPr txBox="1"/>
          <p:nvPr/>
        </p:nvSpPr>
        <p:spPr>
          <a:xfrm>
            <a:off x="1460307" y="6127845"/>
            <a:ext cx="1460313" cy="338554"/>
          </a:xfrm>
          <a:prstGeom prst="rect">
            <a:avLst/>
          </a:prstGeom>
          <a:solidFill>
            <a:schemeClr val="bg1"/>
          </a:solidFill>
        </p:spPr>
        <p:txBody>
          <a:bodyPr wrap="square" rIns="91440" rtlCol="0">
            <a:spAutoFit/>
          </a:bodyPr>
          <a:lstStyle/>
          <a:p>
            <a:r>
              <a:rPr lang="en-US" sz="1600" b="1" dirty="0" smtClean="0">
                <a:solidFill>
                  <a:srgbClr val="33CC33"/>
                </a:solidFill>
              </a:rPr>
              <a:t>Ø 0.50 THRU</a:t>
            </a:r>
            <a:endParaRPr lang="en-US" sz="1600" b="1" dirty="0">
              <a:solidFill>
                <a:srgbClr val="33CC33"/>
              </a:solidFill>
            </a:endParaRPr>
          </a:p>
        </p:txBody>
      </p:sp>
    </p:spTree>
    <p:extLst>
      <p:ext uri="{BB962C8B-B14F-4D97-AF65-F5344CB8AC3E}">
        <p14:creationId xmlns:p14="http://schemas.microsoft.com/office/powerpoint/2010/main" val="1530059053"/>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304800" y="2286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12. </a:t>
            </a:r>
            <a:r>
              <a:rPr lang="en-US" sz="3200" b="0" dirty="0">
                <a:solidFill>
                  <a:schemeClr val="tx2"/>
                </a:solidFill>
                <a:latin typeface="Arial" charset="0"/>
              </a:rPr>
              <a:t>Leader lines point toward the center of the </a:t>
            </a:r>
            <a:r>
              <a:rPr lang="en-US" sz="3200" b="0" dirty="0" smtClean="0">
                <a:solidFill>
                  <a:schemeClr val="tx2"/>
                </a:solidFill>
                <a:latin typeface="Arial" charset="0"/>
              </a:rPr>
              <a:t>feature </a:t>
            </a:r>
            <a:r>
              <a:rPr lang="en-US" sz="3200" b="0" dirty="0">
                <a:solidFill>
                  <a:schemeClr val="tx2"/>
                </a:solidFill>
                <a:latin typeface="Arial" charset="0"/>
              </a:rPr>
              <a:t>and should not occur horizontally or vertically.</a:t>
            </a:r>
          </a:p>
        </p:txBody>
      </p:sp>
      <p:pic>
        <p:nvPicPr>
          <p:cNvPr id="2867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28788"/>
            <a:ext cx="80010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208771994"/>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6" name="Text Box 6"/>
          <p:cNvSpPr txBox="1">
            <a:spLocks noChangeArrowheads="1"/>
          </p:cNvSpPr>
          <p:nvPr/>
        </p:nvSpPr>
        <p:spPr bwMode="auto">
          <a:xfrm>
            <a:off x="304800" y="2286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13. </a:t>
            </a:r>
            <a:r>
              <a:rPr lang="en-US" sz="3200" b="0" dirty="0">
                <a:solidFill>
                  <a:schemeClr val="tx2"/>
                </a:solidFill>
                <a:latin typeface="Arial" charset="0"/>
              </a:rPr>
              <a:t>Dimension numbers should be centered between arrowheads, except when using stacked dimensions, and then the numbers should be staggered.</a:t>
            </a:r>
          </a:p>
        </p:txBody>
      </p:sp>
      <p:grpSp>
        <p:nvGrpSpPr>
          <p:cNvPr id="29699" name="Group 12"/>
          <p:cNvGrpSpPr>
            <a:grpSpLocks/>
          </p:cNvGrpSpPr>
          <p:nvPr/>
        </p:nvGrpSpPr>
        <p:grpSpPr bwMode="auto">
          <a:xfrm>
            <a:off x="968449" y="2347413"/>
            <a:ext cx="7065535" cy="4162569"/>
            <a:chOff x="176" y="1392"/>
            <a:chExt cx="4816" cy="2871"/>
          </a:xfrm>
        </p:grpSpPr>
        <p:pic>
          <p:nvPicPr>
            <p:cNvPr id="29700" name="Picture 13" descr="dimensionrules1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 y="1392"/>
              <a:ext cx="4176" cy="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4"/>
            <p:cNvSpPr txBox="1">
              <a:spLocks noChangeArrowheads="1"/>
            </p:cNvSpPr>
            <p:nvPr/>
          </p:nvSpPr>
          <p:spPr bwMode="auto">
            <a:xfrm>
              <a:off x="176" y="1776"/>
              <a:ext cx="145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grpSp>
    </p:spTree>
    <p:extLst>
      <p:ext uri="{BB962C8B-B14F-4D97-AF65-F5344CB8AC3E}">
        <p14:creationId xmlns:p14="http://schemas.microsoft.com/office/powerpoint/2010/main" val="407243826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5606"/>
                                        </p:tgtEl>
                                        <p:attrNameLst>
                                          <p:attrName>style.visibility</p:attrName>
                                        </p:attrNameLst>
                                      </p:cBhvr>
                                      <p:to>
                                        <p:strVal val="visible"/>
                                      </p:to>
                                    </p:set>
                                    <p:animEffect transition="in" filter="wipe(up)">
                                      <p:cBhvr>
                                        <p:cTn id="7" dur="500"/>
                                        <p:tgtEl>
                                          <p:spTgt spid="66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4800" y="228600"/>
            <a:ext cx="8686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13. </a:t>
            </a:r>
            <a:r>
              <a:rPr lang="en-US" sz="3200" b="0" dirty="0">
                <a:solidFill>
                  <a:schemeClr val="tx2"/>
                </a:solidFill>
                <a:latin typeface="Arial" charset="0"/>
              </a:rPr>
              <a:t>Dimension numbers should be centered between arrowheads, except when using stacked dimensions, and then the numbers should be staggered.</a:t>
            </a:r>
          </a:p>
        </p:txBody>
      </p:sp>
      <p:pic>
        <p:nvPicPr>
          <p:cNvPr id="3072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888" y="2387909"/>
            <a:ext cx="72390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972252338"/>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Text Box 4"/>
          <p:cNvSpPr txBox="1">
            <a:spLocks noChangeArrowheads="1"/>
          </p:cNvSpPr>
          <p:nvPr/>
        </p:nvSpPr>
        <p:spPr bwMode="auto">
          <a:xfrm>
            <a:off x="304800" y="2286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14. </a:t>
            </a:r>
            <a:r>
              <a:rPr lang="en-US" sz="3200" b="0" dirty="0">
                <a:solidFill>
                  <a:schemeClr val="tx2"/>
                </a:solidFill>
                <a:latin typeface="Arial" charset="0"/>
              </a:rPr>
              <a:t>In general, a circle is dimensioned by its diameter and an arc by its radius.</a:t>
            </a:r>
          </a:p>
        </p:txBody>
      </p:sp>
      <p:pic>
        <p:nvPicPr>
          <p:cNvPr id="666630" name="Picture 6" descr="dimensionrules6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57313"/>
            <a:ext cx="6400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631" name="Picture 7" descr="dimensionrules6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57313"/>
            <a:ext cx="64008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312139"/>
            <a:ext cx="177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2065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6628"/>
                                        </p:tgtEl>
                                        <p:attrNameLst>
                                          <p:attrName>style.visibility</p:attrName>
                                        </p:attrNameLst>
                                      </p:cBhvr>
                                      <p:to>
                                        <p:strVal val="visible"/>
                                      </p:to>
                                    </p:set>
                                    <p:animEffect transition="in" filter="wipe(up)">
                                      <p:cBhvr>
                                        <p:cTn id="7" dur="500"/>
                                        <p:tgtEl>
                                          <p:spTgt spid="66662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6630"/>
                                        </p:tgtEl>
                                        <p:attrNameLst>
                                          <p:attrName>style.visibility</p:attrName>
                                        </p:attrNameLst>
                                      </p:cBhvr>
                                      <p:to>
                                        <p:strVal val="visible"/>
                                      </p:to>
                                    </p:set>
                                    <p:animEffect transition="in" filter="randombar(horizontal)">
                                      <p:cBhvr>
                                        <p:cTn id="11" dur="500"/>
                                        <p:tgtEl>
                                          <p:spTgt spid="6666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66631"/>
                                        </p:tgtEl>
                                        <p:attrNameLst>
                                          <p:attrName>style.visibility</p:attrName>
                                        </p:attrNameLst>
                                      </p:cBhvr>
                                      <p:to>
                                        <p:strVal val="visible"/>
                                      </p:to>
                                    </p:set>
                                    <p:animEffect transition="in" filter="randombar(horizontal)">
                                      <p:cBhvr>
                                        <p:cTn id="16" dur="500"/>
                                        <p:tgtEl>
                                          <p:spTgt spid="666631"/>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8" name="Text Box 6"/>
          <p:cNvSpPr txBox="1">
            <a:spLocks noChangeArrowheads="1"/>
          </p:cNvSpPr>
          <p:nvPr/>
        </p:nvSpPr>
        <p:spPr bwMode="auto">
          <a:xfrm>
            <a:off x="304800" y="228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15. </a:t>
            </a:r>
            <a:r>
              <a:rPr lang="en-US" sz="3200" b="0" dirty="0">
                <a:solidFill>
                  <a:schemeClr val="tx2"/>
                </a:solidFill>
                <a:latin typeface="Arial" charset="0"/>
              </a:rPr>
              <a:t>Holes should be located and sized in the view that shows the feature as a circle.</a:t>
            </a:r>
          </a:p>
        </p:txBody>
      </p:sp>
      <p:pic>
        <p:nvPicPr>
          <p:cNvPr id="668680" name="Picture 8" descr="dimensionrules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95400"/>
            <a:ext cx="7315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681" name="Picture 9" descr="dimensionrules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9120" y="1295400"/>
            <a:ext cx="73152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683" name="Text Box 11"/>
          <p:cNvSpPr txBox="1">
            <a:spLocks noChangeArrowheads="1"/>
          </p:cNvSpPr>
          <p:nvPr/>
        </p:nvSpPr>
        <p:spPr bwMode="auto">
          <a:xfrm>
            <a:off x="533400" y="19050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Tree>
    <p:extLst>
      <p:ext uri="{BB962C8B-B14F-4D97-AF65-F5344CB8AC3E}">
        <p14:creationId xmlns:p14="http://schemas.microsoft.com/office/powerpoint/2010/main" val="35308066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8678"/>
                                        </p:tgtEl>
                                        <p:attrNameLst>
                                          <p:attrName>style.visibility</p:attrName>
                                        </p:attrNameLst>
                                      </p:cBhvr>
                                      <p:to>
                                        <p:strVal val="visible"/>
                                      </p:to>
                                    </p:set>
                                    <p:animEffect transition="in" filter="wipe(up)">
                                      <p:cBhvr>
                                        <p:cTn id="7" dur="500"/>
                                        <p:tgtEl>
                                          <p:spTgt spid="668678"/>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8680"/>
                                        </p:tgtEl>
                                        <p:attrNameLst>
                                          <p:attrName>style.visibility</p:attrName>
                                        </p:attrNameLst>
                                      </p:cBhvr>
                                      <p:to>
                                        <p:strVal val="visible"/>
                                      </p:to>
                                    </p:set>
                                    <p:animEffect transition="in" filter="randombar(horizontal)">
                                      <p:cBhvr>
                                        <p:cTn id="11" dur="500"/>
                                        <p:tgtEl>
                                          <p:spTgt spid="6686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8683"/>
                                        </p:tgtEl>
                                        <p:attrNameLst>
                                          <p:attrName>style.visibility</p:attrName>
                                        </p:attrNameLst>
                                      </p:cBhvr>
                                      <p:to>
                                        <p:strVal val="visible"/>
                                      </p:to>
                                    </p:set>
                                    <p:animEffect transition="in" filter="wipe(left)">
                                      <p:cBhvr>
                                        <p:cTn id="16" dur="500"/>
                                        <p:tgtEl>
                                          <p:spTgt spid="668683"/>
                                        </p:tgtEl>
                                      </p:cBhvr>
                                    </p:animEffect>
                                  </p:childTnLst>
                                </p:cTn>
                              </p:par>
                            </p:childTnLst>
                          </p:cTn>
                        </p:par>
                        <p:par>
                          <p:cTn id="17" fill="hold" nodeType="afterGroup">
                            <p:stCondLst>
                              <p:cond delay="500"/>
                            </p:stCondLst>
                            <p:childTnLst>
                              <p:par>
                                <p:cTn id="18" presetID="14" presetClass="entr" presetSubtype="10" fill="hold" nodeType="afterEffect">
                                  <p:stCondLst>
                                    <p:cond delay="0"/>
                                  </p:stCondLst>
                                  <p:childTnLst>
                                    <p:set>
                                      <p:cBhvr>
                                        <p:cTn id="19" dur="1" fill="hold">
                                          <p:stCondLst>
                                            <p:cond delay="0"/>
                                          </p:stCondLst>
                                        </p:cTn>
                                        <p:tgtEl>
                                          <p:spTgt spid="668681"/>
                                        </p:tgtEl>
                                        <p:attrNameLst>
                                          <p:attrName>style.visibility</p:attrName>
                                        </p:attrNameLst>
                                      </p:cBhvr>
                                      <p:to>
                                        <p:strVal val="visible"/>
                                      </p:to>
                                    </p:set>
                                    <p:animEffect transition="in" filter="randombar(horizontal)">
                                      <p:cBhvr>
                                        <p:cTn id="20" dur="500"/>
                                        <p:tgtEl>
                                          <p:spTgt spid="66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8" grpId="0"/>
      <p:bldP spid="6686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228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15. </a:t>
            </a:r>
            <a:r>
              <a:rPr lang="en-US" sz="3200" b="0" dirty="0">
                <a:solidFill>
                  <a:schemeClr val="tx2"/>
                </a:solidFill>
                <a:latin typeface="Arial" charset="0"/>
              </a:rPr>
              <a:t>Holes should be located and sized in the view that shows the feature as a circle.</a:t>
            </a:r>
          </a:p>
        </p:txBody>
      </p:sp>
      <p:pic>
        <p:nvPicPr>
          <p:cNvPr id="245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576" y="1322696"/>
            <a:ext cx="67056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1674266879"/>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381001"/>
            <a:ext cx="8229600" cy="3276600"/>
          </a:xfrm>
        </p:spPr>
        <p:txBody>
          <a:bodyPr/>
          <a:lstStyle/>
          <a:p>
            <a:pPr marL="0" indent="0">
              <a:buNone/>
            </a:pPr>
            <a:r>
              <a:rPr lang="en-US" dirty="0" smtClean="0"/>
              <a:t>2. Include overall dimension in the three principle directions – width, height, and depth.</a:t>
            </a:r>
          </a:p>
          <a:p>
            <a:pPr marL="914400" lvl="1" indent="-514350"/>
            <a:r>
              <a:rPr lang="en-US" sz="2400" dirty="0" smtClean="0"/>
              <a:t>Overall dimensions should be placed the greatest distance away from the object so that intermediate dimensions can nest closer to the object</a:t>
            </a:r>
            <a:r>
              <a:rPr lang="en-US" sz="2400" dirty="0"/>
              <a:t>.</a:t>
            </a:r>
            <a:endParaRPr lang="en-US" sz="2400" dirty="0" smtClean="0"/>
          </a:p>
        </p:txBody>
      </p:sp>
      <p:pic>
        <p:nvPicPr>
          <p:cNvPr id="4"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99139"/>
            <a:ext cx="5029200" cy="350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5" name="Oval 4"/>
          <p:cNvSpPr>
            <a:spLocks noChangeArrowheads="1"/>
          </p:cNvSpPr>
          <p:nvPr/>
        </p:nvSpPr>
        <p:spPr bwMode="auto">
          <a:xfrm>
            <a:off x="3886200" y="4953000"/>
            <a:ext cx="2209800" cy="3810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Oval 5"/>
          <p:cNvSpPr>
            <a:spLocks noChangeArrowheads="1"/>
          </p:cNvSpPr>
          <p:nvPr/>
        </p:nvSpPr>
        <p:spPr bwMode="auto">
          <a:xfrm rot="16200000">
            <a:off x="3048000" y="5791200"/>
            <a:ext cx="1295400" cy="3810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2473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558" name="Picture 6" descr="dimensionrules7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59" name="Picture 7" descr="dimensionrules7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60" name="Picture 8" descr="dimensionrules7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561" name="Picture 9" descr="dimensionrules7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1371600"/>
            <a:ext cx="647700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557" name="Text Box 5"/>
          <p:cNvSpPr txBox="1">
            <a:spLocks noChangeArrowheads="1"/>
          </p:cNvSpPr>
          <p:nvPr/>
        </p:nvSpPr>
        <p:spPr bwMode="auto">
          <a:xfrm>
            <a:off x="304800" y="228600"/>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685800" indent="-6858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16. </a:t>
            </a:r>
            <a:r>
              <a:rPr lang="en-US" sz="3200" b="0" dirty="0">
                <a:solidFill>
                  <a:schemeClr val="tx2"/>
                </a:solidFill>
                <a:latin typeface="Arial" charset="0"/>
              </a:rPr>
              <a:t>Holes are located by their centerlines, which may be extended and used as extension lines.</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312139"/>
            <a:ext cx="177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97284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wipe(up)">
                                      <p:cBhvr>
                                        <p:cTn id="7" dur="500"/>
                                        <p:tgtEl>
                                          <p:spTgt spid="663557"/>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63558"/>
                                        </p:tgtEl>
                                        <p:attrNameLst>
                                          <p:attrName>style.visibility</p:attrName>
                                        </p:attrNameLst>
                                      </p:cBhvr>
                                      <p:to>
                                        <p:strVal val="visible"/>
                                      </p:to>
                                    </p:set>
                                    <p:animEffect transition="in" filter="randombar(horizontal)">
                                      <p:cBhvr>
                                        <p:cTn id="11" dur="500"/>
                                        <p:tgtEl>
                                          <p:spTgt spid="663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663559"/>
                                        </p:tgtEl>
                                        <p:attrNameLst>
                                          <p:attrName>style.visibility</p:attrName>
                                        </p:attrNameLst>
                                      </p:cBhvr>
                                      <p:to>
                                        <p:strVal val="visible"/>
                                      </p:to>
                                    </p:set>
                                    <p:animEffect transition="in" filter="randombar(horizontal)">
                                      <p:cBhvr>
                                        <p:cTn id="16" dur="500"/>
                                        <p:tgtEl>
                                          <p:spTgt spid="66355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663560"/>
                                        </p:tgtEl>
                                        <p:attrNameLst>
                                          <p:attrName>style.visibility</p:attrName>
                                        </p:attrNameLst>
                                      </p:cBhvr>
                                      <p:to>
                                        <p:strVal val="visible"/>
                                      </p:to>
                                    </p:set>
                                    <p:animEffect transition="in" filter="randombar(horizontal)">
                                      <p:cBhvr>
                                        <p:cTn id="21" dur="500"/>
                                        <p:tgtEl>
                                          <p:spTgt spid="663560"/>
                                        </p:tgtEl>
                                      </p:cBhvr>
                                    </p:animEffect>
                                  </p:childTnLst>
                                </p:cTn>
                              </p:par>
                              <p:par>
                                <p:cTn id="22" presetID="14" presetClass="entr" presetSubtype="10" fill="hold" nodeType="withEffect">
                                  <p:stCondLst>
                                    <p:cond delay="0"/>
                                  </p:stCondLst>
                                  <p:childTnLst>
                                    <p:set>
                                      <p:cBhvr>
                                        <p:cTn id="23" dur="1" fill="hold">
                                          <p:stCondLst>
                                            <p:cond delay="0"/>
                                          </p:stCondLst>
                                        </p:cTn>
                                        <p:tgtEl>
                                          <p:spTgt spid="663561"/>
                                        </p:tgtEl>
                                        <p:attrNameLst>
                                          <p:attrName>style.visibility</p:attrName>
                                        </p:attrNameLst>
                                      </p:cBhvr>
                                      <p:to>
                                        <p:strVal val="visible"/>
                                      </p:to>
                                    </p:set>
                                    <p:animEffect transition="in" filter="randombar(horizontal)">
                                      <p:cBhvr>
                                        <p:cTn id="24" dur="500"/>
                                        <p:tgtEl>
                                          <p:spTgt spid="663561"/>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228600" indent="-228600"/>
            <a:r>
              <a:rPr lang="en-US" sz="2400" dirty="0" err="1"/>
              <a:t>Bertoline</a:t>
            </a:r>
            <a:r>
              <a:rPr lang="en-US" sz="2400" dirty="0"/>
              <a:t>, G. (2003). </a:t>
            </a:r>
            <a:r>
              <a:rPr lang="en-US" sz="2400" i="1" dirty="0"/>
              <a:t>Technical graphics communication</a:t>
            </a:r>
            <a:r>
              <a:rPr lang="en-US" sz="2400" dirty="0"/>
              <a:t>. (3 ed.). Boston, MA: McGraw-Hill</a:t>
            </a:r>
            <a:r>
              <a:rPr lang="en-US" sz="2400" dirty="0" smtClean="0"/>
              <a:t>.</a:t>
            </a:r>
          </a:p>
          <a:p>
            <a:pPr marL="228600" indent="-228600"/>
            <a:r>
              <a:rPr lang="en-US" sz="2400" dirty="0" err="1" smtClean="0"/>
              <a:t>Giesecke</a:t>
            </a:r>
            <a:r>
              <a:rPr lang="en-US" sz="2400" dirty="0"/>
              <a:t>, F. </a:t>
            </a:r>
            <a:r>
              <a:rPr lang="en-US" sz="2400" dirty="0" smtClean="0"/>
              <a:t>[et al.] (1991</a:t>
            </a:r>
            <a:r>
              <a:rPr lang="en-US" sz="2400" dirty="0"/>
              <a:t>). </a:t>
            </a:r>
            <a:r>
              <a:rPr lang="en-US" sz="2400" i="1" dirty="0"/>
              <a:t>Technical drawing</a:t>
            </a:r>
            <a:r>
              <a:rPr lang="en-US" sz="2400" dirty="0"/>
              <a:t>. (9 ed.). New York, NY: Macmillan Pub. Co</a:t>
            </a:r>
            <a:r>
              <a:rPr lang="en-US" sz="2400" dirty="0" smtClean="0"/>
              <a:t>.</a:t>
            </a:r>
          </a:p>
          <a:p>
            <a:pPr marL="228600" indent="-228600"/>
            <a:r>
              <a:rPr lang="en-US" sz="2400" dirty="0" smtClean="0"/>
              <a:t>Madsen</a:t>
            </a:r>
            <a:r>
              <a:rPr lang="en-US" sz="2400" dirty="0"/>
              <a:t>, D., </a:t>
            </a:r>
            <a:r>
              <a:rPr lang="en-US" sz="2400" dirty="0" err="1"/>
              <a:t>Folkestad</a:t>
            </a:r>
            <a:r>
              <a:rPr lang="en-US" sz="2400" dirty="0"/>
              <a:t>, J., Schertz, K., Shumaker, T., Stark, C., &amp; Turpin, J. (2002). </a:t>
            </a:r>
            <a:r>
              <a:rPr lang="en-US" sz="2400" i="1" dirty="0"/>
              <a:t>Engineering drawing and design</a:t>
            </a:r>
            <a:r>
              <a:rPr lang="en-US" sz="2400" dirty="0"/>
              <a:t>. (3 ed.). Albany, NY: Delmar Thomas Learning.</a:t>
            </a:r>
          </a:p>
        </p:txBody>
      </p:sp>
    </p:spTree>
    <p:extLst>
      <p:ext uri="{BB962C8B-B14F-4D97-AF65-F5344CB8AC3E}">
        <p14:creationId xmlns:p14="http://schemas.microsoft.com/office/powerpoint/2010/main" val="366231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381001"/>
            <a:ext cx="8229600" cy="3276600"/>
          </a:xfrm>
        </p:spPr>
        <p:txBody>
          <a:bodyPr/>
          <a:lstStyle/>
          <a:p>
            <a:pPr marL="0" indent="0">
              <a:buNone/>
            </a:pPr>
            <a:r>
              <a:rPr lang="en-US" dirty="0" smtClean="0"/>
              <a:t>2. Include overall dimension in the three principle directions </a:t>
            </a:r>
            <a:r>
              <a:rPr lang="en-US" smtClean="0"/>
              <a:t>– </a:t>
            </a:r>
            <a:r>
              <a:rPr lang="en-US"/>
              <a:t>width, height, and depth.</a:t>
            </a:r>
            <a:endParaRPr lang="en-US" dirty="0" smtClean="0"/>
          </a:p>
          <a:p>
            <a:pPr marL="914400" lvl="1" indent="-514350"/>
            <a:r>
              <a:rPr lang="en-US" sz="2400" dirty="0" smtClean="0"/>
              <a:t>Overall dimensions should be placed the greatest distance away from the object so that intermediate dimensions can nest closer to the object</a:t>
            </a:r>
            <a:r>
              <a:rPr lang="en-US" sz="2400" dirty="0"/>
              <a:t>.</a:t>
            </a:r>
            <a:endParaRPr lang="en-US" sz="2400"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466"/>
          <a:stretch/>
        </p:blipFill>
        <p:spPr bwMode="auto">
          <a:xfrm>
            <a:off x="2719332" y="3230543"/>
            <a:ext cx="5300308" cy="365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49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3. Include all dimensions necessary to produce or inspect the part.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99" y="1524000"/>
            <a:ext cx="746881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6530" y="2971800"/>
            <a:ext cx="3962400" cy="923330"/>
          </a:xfrm>
          <a:prstGeom prst="rect">
            <a:avLst/>
          </a:prstGeom>
          <a:noFill/>
        </p:spPr>
        <p:txBody>
          <a:bodyPr wrap="square" rtlCol="0">
            <a:spAutoFit/>
          </a:bodyPr>
          <a:lstStyle/>
          <a:p>
            <a:r>
              <a:rPr lang="en-US" dirty="0" smtClean="0">
                <a:solidFill>
                  <a:srgbClr val="FF0000"/>
                </a:solidFill>
              </a:rPr>
              <a:t>Dimensions should be placed so that it is not necessary to calculate or scale a dimension.</a:t>
            </a:r>
            <a:endParaRPr lang="en-US" dirty="0">
              <a:solidFill>
                <a:srgbClr val="FF0000"/>
              </a:solidFill>
            </a:endParaRPr>
          </a:p>
        </p:txBody>
      </p:sp>
      <p:cxnSp>
        <p:nvCxnSpPr>
          <p:cNvPr id="7" name="Straight Connector 6"/>
          <p:cNvCxnSpPr/>
          <p:nvPr/>
        </p:nvCxnSpPr>
        <p:spPr>
          <a:xfrm flipV="1">
            <a:off x="2362200" y="4800600"/>
            <a:ext cx="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4953000"/>
            <a:ext cx="914400" cy="0"/>
          </a:xfrm>
          <a:prstGeom prst="straightConnector1">
            <a:avLst/>
          </a:prstGeom>
          <a:ln w="127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886200" y="5791200"/>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5791200"/>
            <a:ext cx="0" cy="533400"/>
          </a:xfrm>
          <a:prstGeom prst="straightConnector1">
            <a:avLst/>
          </a:prstGeom>
          <a:ln w="127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14500" y="4643735"/>
            <a:ext cx="38100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37" name="TextBox 36"/>
          <p:cNvSpPr txBox="1"/>
          <p:nvPr/>
        </p:nvSpPr>
        <p:spPr>
          <a:xfrm>
            <a:off x="3869635" y="5872874"/>
            <a:ext cx="381000" cy="461665"/>
          </a:xfrm>
          <a:prstGeom prst="rect">
            <a:avLst/>
          </a:prstGeom>
          <a:noFill/>
        </p:spPr>
        <p:txBody>
          <a:bodyPr wrap="square" rtlCol="0">
            <a:spAutoFit/>
          </a:bodyPr>
          <a:lstStyle/>
          <a:p>
            <a:r>
              <a:rPr lang="en-US" sz="2400" dirty="0" smtClean="0">
                <a:solidFill>
                  <a:srgbClr val="FF0000"/>
                </a:solidFill>
              </a:rPr>
              <a:t>?</a:t>
            </a:r>
            <a:endParaRPr lang="en-US" sz="2400" dirty="0">
              <a:solidFill>
                <a:srgbClr val="FF0000"/>
              </a:solidFill>
            </a:endParaRPr>
          </a:p>
        </p:txBody>
      </p:sp>
      <p:sp>
        <p:nvSpPr>
          <p:cNvPr id="3" name="Rectangle 2"/>
          <p:cNvSpPr/>
          <p:nvPr/>
        </p:nvSpPr>
        <p:spPr>
          <a:xfrm>
            <a:off x="4445604" y="4191000"/>
            <a:ext cx="1650396"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3"/>
          <p:cNvSpPr txBox="1">
            <a:spLocks noChangeArrowheads="1"/>
          </p:cNvSpPr>
          <p:nvPr/>
        </p:nvSpPr>
        <p:spPr bwMode="auto">
          <a:xfrm>
            <a:off x="4445604" y="4191000"/>
            <a:ext cx="2133600" cy="609600"/>
          </a:xfrm>
          <a:prstGeom prst="rect">
            <a:avLst/>
          </a:prstGeom>
          <a:solidFill>
            <a:schemeClr val="bg1"/>
          </a:solidFill>
          <a:ln>
            <a:noFill/>
          </a:ln>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Tree>
    <p:extLst>
      <p:ext uri="{BB962C8B-B14F-4D97-AF65-F5344CB8AC3E}">
        <p14:creationId xmlns:p14="http://schemas.microsoft.com/office/powerpoint/2010/main" val="9956867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7"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3. Include all dimensions necessary to produce or inspect the part.</a:t>
            </a:r>
            <a:endParaRPr lang="en-US" sz="3200" b="0" dirty="0">
              <a:solidFill>
                <a:schemeClr val="tx2"/>
              </a:solidFill>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53" y="1528549"/>
            <a:ext cx="7473097" cy="495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08745"/>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4. Do not include unnecessary dimensions.</a:t>
            </a:r>
            <a:endParaRPr lang="en-US" sz="3200" b="0" dirty="0">
              <a:solidFill>
                <a:schemeClr val="tx2"/>
              </a:solidFill>
              <a:latin typeface="Arial" charset="0"/>
            </a:endParaRPr>
          </a:p>
        </p:txBody>
      </p:sp>
      <p:pic>
        <p:nvPicPr>
          <p:cNvPr id="652295" name="Picture 7" descr="dimensionrules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60550"/>
            <a:ext cx="7543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2296" name="Picture 8" descr="dimensionrules1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860550"/>
            <a:ext cx="7543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2298" name="Text Box 10"/>
          <p:cNvSpPr txBox="1">
            <a:spLocks noChangeArrowheads="1"/>
          </p:cNvSpPr>
          <p:nvPr/>
        </p:nvSpPr>
        <p:spPr bwMode="auto">
          <a:xfrm>
            <a:off x="43434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a:solidFill>
                  <a:srgbClr val="E60702"/>
                </a:solidFill>
                <a:latin typeface="Arial" charset="0"/>
              </a:rPr>
              <a:t>Incorrect</a:t>
            </a:r>
          </a:p>
        </p:txBody>
      </p:sp>
      <p:sp>
        <p:nvSpPr>
          <p:cNvPr id="3" name="Oval 2"/>
          <p:cNvSpPr>
            <a:spLocks noChangeArrowheads="1"/>
          </p:cNvSpPr>
          <p:nvPr/>
        </p:nvSpPr>
        <p:spPr bwMode="auto">
          <a:xfrm>
            <a:off x="6858000" y="47244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7"/>
          <p:cNvSpPr>
            <a:spLocks noChangeArrowheads="1"/>
          </p:cNvSpPr>
          <p:nvPr/>
        </p:nvSpPr>
        <p:spPr bwMode="auto">
          <a:xfrm rot="5400000">
            <a:off x="3619500" y="227965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Box 5"/>
          <p:cNvSpPr txBox="1">
            <a:spLocks noChangeArrowheads="1"/>
          </p:cNvSpPr>
          <p:nvPr/>
        </p:nvSpPr>
        <p:spPr bwMode="auto">
          <a:xfrm>
            <a:off x="5105400" y="1981200"/>
            <a:ext cx="3276600" cy="2557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endParaRPr lang="en-US"/>
          </a:p>
        </p:txBody>
      </p:sp>
      <p:sp>
        <p:nvSpPr>
          <p:cNvPr id="5" name="TextBox 4"/>
          <p:cNvSpPr txBox="1"/>
          <p:nvPr/>
        </p:nvSpPr>
        <p:spPr>
          <a:xfrm>
            <a:off x="5791200" y="2833688"/>
            <a:ext cx="2133600" cy="461962"/>
          </a:xfrm>
          <a:prstGeom prst="rect">
            <a:avLst/>
          </a:prstGeom>
          <a:noFill/>
          <a:ln>
            <a:solidFill>
              <a:srgbClr val="003FBE"/>
            </a:solidFill>
          </a:ln>
        </p:spPr>
        <p:txBody>
          <a:bodyPr>
            <a:spAutoFit/>
          </a:bodyPr>
          <a:lstStyle/>
          <a:p>
            <a:pPr>
              <a:defRPr/>
            </a:pPr>
            <a:r>
              <a:rPr lang="en-US" sz="2400" b="0" dirty="0">
                <a:latin typeface="+mn-lt"/>
              </a:rPr>
              <a:t>DUPLICATED</a:t>
            </a:r>
          </a:p>
        </p:txBody>
      </p:sp>
      <p:cxnSp>
        <p:nvCxnSpPr>
          <p:cNvPr id="9" name="Straight Arrow Connector 8"/>
          <p:cNvCxnSpPr>
            <a:cxnSpLocks noChangeShapeType="1"/>
          </p:cNvCxnSpPr>
          <p:nvPr/>
        </p:nvCxnSpPr>
        <p:spPr bwMode="auto">
          <a:xfrm flipH="1" flipV="1">
            <a:off x="4648200" y="2584450"/>
            <a:ext cx="1143000" cy="481013"/>
          </a:xfrm>
          <a:prstGeom prst="straightConnector1">
            <a:avLst/>
          </a:prstGeom>
          <a:noFill/>
          <a:ln w="38100" algn="ctr">
            <a:solidFill>
              <a:schemeClr val="tx1"/>
            </a:solidFill>
            <a:round/>
            <a:headEnd type="none" w="lg" len="lg"/>
            <a:tailEnd/>
          </a:ln>
        </p:spPr>
      </p:cxnSp>
      <p:cxnSp>
        <p:nvCxnSpPr>
          <p:cNvPr id="11" name="Straight Arrow Connector 10"/>
          <p:cNvCxnSpPr>
            <a:cxnSpLocks noChangeShapeType="1"/>
          </p:cNvCxnSpPr>
          <p:nvPr/>
        </p:nvCxnSpPr>
        <p:spPr bwMode="auto">
          <a:xfrm>
            <a:off x="6743700" y="3308350"/>
            <a:ext cx="571500" cy="1416050"/>
          </a:xfrm>
          <a:prstGeom prst="straightConnector1">
            <a:avLst/>
          </a:prstGeom>
          <a:noFill/>
          <a:ln w="38100" algn="ctr">
            <a:solidFill>
              <a:schemeClr val="tx1"/>
            </a:solidFill>
            <a:round/>
            <a:headEnd/>
            <a:tailEnd type="arrow" w="med" len="med"/>
          </a:ln>
        </p:spPr>
      </p:cxnSp>
      <p:sp>
        <p:nvSpPr>
          <p:cNvPr id="17" name="Oval 16"/>
          <p:cNvSpPr>
            <a:spLocks noChangeArrowheads="1"/>
          </p:cNvSpPr>
          <p:nvPr/>
        </p:nvSpPr>
        <p:spPr bwMode="auto">
          <a:xfrm rot="5400000">
            <a:off x="4076700" y="57531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17"/>
          <p:cNvSpPr>
            <a:spLocks noChangeArrowheads="1"/>
          </p:cNvSpPr>
          <p:nvPr/>
        </p:nvSpPr>
        <p:spPr bwMode="auto">
          <a:xfrm rot="-5400000">
            <a:off x="5295900" y="58293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9" name="Straight Arrow Connector 18"/>
          <p:cNvCxnSpPr>
            <a:cxnSpLocks noChangeShapeType="1"/>
            <a:endCxn id="17" idx="2"/>
          </p:cNvCxnSpPr>
          <p:nvPr/>
        </p:nvCxnSpPr>
        <p:spPr bwMode="auto">
          <a:xfrm flipH="1">
            <a:off x="4800600" y="3308350"/>
            <a:ext cx="1524000" cy="2025650"/>
          </a:xfrm>
          <a:prstGeom prst="straightConnector1">
            <a:avLst/>
          </a:prstGeom>
          <a:noFill/>
          <a:ln w="38100" algn="ctr">
            <a:solidFill>
              <a:schemeClr val="tx1"/>
            </a:solidFill>
            <a:round/>
            <a:headEnd type="none" w="lg" len="lg"/>
            <a:tailEnd/>
          </a:ln>
        </p:spPr>
      </p:cxnSp>
      <p:cxnSp>
        <p:nvCxnSpPr>
          <p:cNvPr id="22" name="Straight Arrow Connector 21"/>
          <p:cNvCxnSpPr>
            <a:cxnSpLocks noChangeShapeType="1"/>
          </p:cNvCxnSpPr>
          <p:nvPr/>
        </p:nvCxnSpPr>
        <p:spPr bwMode="auto">
          <a:xfrm flipH="1">
            <a:off x="6019800" y="3295650"/>
            <a:ext cx="723900" cy="2114550"/>
          </a:xfrm>
          <a:prstGeom prst="straightConnector1">
            <a:avLst/>
          </a:prstGeom>
          <a:noFill/>
          <a:ln w="38100" algn="ctr">
            <a:solidFill>
              <a:schemeClr val="tx1"/>
            </a:solidFill>
            <a:round/>
            <a:headEnd/>
            <a:tailEnd type="arrow" w="med" len="med"/>
          </a:ln>
        </p:spPr>
      </p:cxnSp>
      <p:sp>
        <p:nvSpPr>
          <p:cNvPr id="24" name="Oval 23"/>
          <p:cNvSpPr>
            <a:spLocks noChangeArrowheads="1"/>
          </p:cNvSpPr>
          <p:nvPr/>
        </p:nvSpPr>
        <p:spPr bwMode="auto">
          <a:xfrm>
            <a:off x="1243013" y="5003800"/>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5" name="Straight Arrow Connector 24"/>
          <p:cNvCxnSpPr>
            <a:cxnSpLocks noChangeShapeType="1"/>
            <a:stCxn id="5" idx="1"/>
            <a:endCxn id="24" idx="6"/>
          </p:cNvCxnSpPr>
          <p:nvPr/>
        </p:nvCxnSpPr>
        <p:spPr bwMode="auto">
          <a:xfrm flipH="1">
            <a:off x="2690813" y="3065463"/>
            <a:ext cx="3100387" cy="2243137"/>
          </a:xfrm>
          <a:prstGeom prst="straightConnector1">
            <a:avLst/>
          </a:prstGeom>
          <a:noFill/>
          <a:ln w="38100" algn="ctr">
            <a:solidFill>
              <a:schemeClr val="tx1"/>
            </a:solidFill>
            <a:round/>
            <a:headEnd type="none" w="lg" len="lg"/>
            <a:tailEnd/>
          </a:ln>
        </p:spPr>
      </p:cxnSp>
      <p:cxnSp>
        <p:nvCxnSpPr>
          <p:cNvPr id="27" name="Straight Arrow Connector 26"/>
          <p:cNvCxnSpPr>
            <a:cxnSpLocks noChangeShapeType="1"/>
            <a:endCxn id="29" idx="6"/>
          </p:cNvCxnSpPr>
          <p:nvPr/>
        </p:nvCxnSpPr>
        <p:spPr bwMode="auto">
          <a:xfrm flipH="1">
            <a:off x="2798763" y="3065463"/>
            <a:ext cx="2992437" cy="600075"/>
          </a:xfrm>
          <a:prstGeom prst="straightConnector1">
            <a:avLst/>
          </a:prstGeom>
          <a:noFill/>
          <a:ln w="38100" algn="ctr">
            <a:solidFill>
              <a:schemeClr val="tx1"/>
            </a:solidFill>
            <a:round/>
            <a:headEnd/>
            <a:tailEnd type="arrow" w="med" len="med"/>
          </a:ln>
        </p:spPr>
      </p:cxnSp>
      <p:sp>
        <p:nvSpPr>
          <p:cNvPr id="29" name="Oval 28"/>
          <p:cNvSpPr>
            <a:spLocks noChangeArrowheads="1"/>
          </p:cNvSpPr>
          <p:nvPr/>
        </p:nvSpPr>
        <p:spPr bwMode="auto">
          <a:xfrm>
            <a:off x="1350963" y="3360738"/>
            <a:ext cx="1447800" cy="6096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TextBox 19"/>
          <p:cNvSpPr txBox="1"/>
          <p:nvPr/>
        </p:nvSpPr>
        <p:spPr>
          <a:xfrm>
            <a:off x="588064" y="921603"/>
            <a:ext cx="7489135" cy="830997"/>
          </a:xfrm>
          <a:prstGeom prst="rect">
            <a:avLst/>
          </a:prstGeom>
          <a:noFill/>
        </p:spPr>
        <p:txBody>
          <a:bodyPr wrap="square" rtlCol="0">
            <a:spAutoFit/>
          </a:bodyPr>
          <a:lstStyle/>
          <a:p>
            <a:r>
              <a:rPr lang="en-US" sz="2400" dirty="0" smtClean="0">
                <a:solidFill>
                  <a:srgbClr val="FF0000"/>
                </a:solidFill>
              </a:rPr>
              <a:t>Dimensions should NOT be duplicated or the same information given in two different ways.</a:t>
            </a:r>
            <a:endParaRPr lang="en-US" sz="2400" dirty="0">
              <a:solidFill>
                <a:srgbClr val="FF0000"/>
              </a:solidFill>
            </a:endParaRPr>
          </a:p>
        </p:txBody>
      </p:sp>
    </p:spTree>
    <p:extLst>
      <p:ext uri="{BB962C8B-B14F-4D97-AF65-F5344CB8AC3E}">
        <p14:creationId xmlns:p14="http://schemas.microsoft.com/office/powerpoint/2010/main" val="274373033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2293"/>
                                        </p:tgtEl>
                                        <p:attrNameLst>
                                          <p:attrName>style.visibility</p:attrName>
                                        </p:attrNameLst>
                                      </p:cBhvr>
                                      <p:to>
                                        <p:strVal val="visible"/>
                                      </p:to>
                                    </p:set>
                                    <p:animEffect transition="in" filter="wipe(up)">
                                      <p:cBhvr>
                                        <p:cTn id="7" dur="500"/>
                                        <p:tgtEl>
                                          <p:spTgt spid="6522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52295"/>
                                        </p:tgtEl>
                                        <p:attrNameLst>
                                          <p:attrName>style.visibility</p:attrName>
                                        </p:attrNameLst>
                                      </p:cBhvr>
                                      <p:to>
                                        <p:strVal val="visible"/>
                                      </p:to>
                                    </p:set>
                                    <p:animEffect transition="in" filter="randombar(horizontal)">
                                      <p:cBhvr>
                                        <p:cTn id="15" dur="500"/>
                                        <p:tgtEl>
                                          <p:spTgt spid="6522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2298"/>
                                        </p:tgtEl>
                                        <p:attrNameLst>
                                          <p:attrName>style.visibility</p:attrName>
                                        </p:attrNameLst>
                                      </p:cBhvr>
                                      <p:to>
                                        <p:strVal val="visible"/>
                                      </p:to>
                                    </p:set>
                                    <p:animEffect transition="in" filter="wipe(left)">
                                      <p:cBhvr>
                                        <p:cTn id="20" dur="500"/>
                                        <p:tgtEl>
                                          <p:spTgt spid="652298"/>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52296"/>
                                        </p:tgtEl>
                                        <p:attrNameLst>
                                          <p:attrName>style.visibility</p:attrName>
                                        </p:attrNameLst>
                                      </p:cBhvr>
                                      <p:to>
                                        <p:strVal val="visible"/>
                                      </p:to>
                                    </p:set>
                                    <p:animEffect transition="in" filter="randombar(horizontal)">
                                      <p:cBhvr>
                                        <p:cTn id="24" dur="500"/>
                                        <p:tgtEl>
                                          <p:spTgt spid="65229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par>
                          <p:cTn id="29" fill="hold">
                            <p:stCondLst>
                              <p:cond delay="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3500"/>
                            </p:stCondLst>
                            <p:childTnLst>
                              <p:par>
                                <p:cTn id="46" presetID="21" presetClass="entr" presetSubtype="1"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3000"/>
                            </p:stCondLst>
                            <p:childTnLst>
                              <p:par>
                                <p:cTn id="72" presetID="22" presetClass="entr" presetSubtype="1"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500"/>
                                        <p:tgtEl>
                                          <p:spTgt spid="22"/>
                                        </p:tgtEl>
                                      </p:cBhvr>
                                    </p:animEffect>
                                  </p:childTnLst>
                                </p:cTn>
                              </p:par>
                            </p:childTnLst>
                          </p:cTn>
                        </p:par>
                        <p:par>
                          <p:cTn id="75" fill="hold">
                            <p:stCondLst>
                              <p:cond delay="3500"/>
                            </p:stCondLst>
                            <p:childTnLst>
                              <p:par>
                                <p:cTn id="76" presetID="21"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heel(1)">
                                      <p:cBhvr>
                                        <p:cTn id="78" dur="2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par>
                          <p:cTn id="93" fill="hold">
                            <p:stCondLst>
                              <p:cond delay="500"/>
                            </p:stCondLst>
                            <p:childTnLst>
                              <p:par>
                                <p:cTn id="94" presetID="21" presetClass="entr" presetSubtype="1"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heel(1)">
                                      <p:cBhvr>
                                        <p:cTn id="96" dur="2000"/>
                                        <p:tgtEl>
                                          <p:spTgt spid="24"/>
                                        </p:tgtEl>
                                      </p:cBhvr>
                                    </p:animEffect>
                                  </p:childTnLst>
                                </p:cTn>
                              </p:par>
                            </p:childTnLst>
                          </p:cTn>
                        </p:par>
                        <p:par>
                          <p:cTn id="97" fill="hold">
                            <p:stCondLst>
                              <p:cond delay="25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3000"/>
                            </p:stCondLst>
                            <p:childTnLst>
                              <p:par>
                                <p:cTn id="102" presetID="22" presetClass="entr" presetSubtype="1"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up)">
                                      <p:cBhvr>
                                        <p:cTn id="104" dur="500"/>
                                        <p:tgtEl>
                                          <p:spTgt spid="27"/>
                                        </p:tgtEl>
                                      </p:cBhvr>
                                    </p:animEffect>
                                  </p:childTnLst>
                                </p:cTn>
                              </p:par>
                            </p:childTnLst>
                          </p:cTn>
                        </p:par>
                        <p:par>
                          <p:cTn id="105" fill="hold">
                            <p:stCondLst>
                              <p:cond delay="3500"/>
                            </p:stCondLst>
                            <p:childTnLst>
                              <p:par>
                                <p:cTn id="106" presetID="21" presetClass="entr" presetSubtype="1"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wheel(1)">
                                      <p:cBhvr>
                                        <p:cTn id="10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3" grpId="0"/>
      <p:bldP spid="652298" grpId="0"/>
      <p:bldP spid="3" grpId="0" animBg="1"/>
      <p:bldP spid="3" grpId="1" animBg="1"/>
      <p:bldP spid="8" grpId="0" animBg="1"/>
      <p:bldP spid="8" grpId="1" animBg="1"/>
      <p:bldP spid="6" grpId="0" animBg="1"/>
      <p:bldP spid="5" grpId="0" animBg="1"/>
      <p:bldP spid="17" grpId="0" animBg="1"/>
      <p:bldP spid="17" grpId="1" animBg="1"/>
      <p:bldP spid="18" grpId="0" animBg="1"/>
      <p:bldP spid="18" grpId="1" animBg="1"/>
      <p:bldP spid="24" grpId="0" animBg="1"/>
      <p:bldP spid="2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21" name="Picture 9" descr="dimensionrules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38" y="1846263"/>
            <a:ext cx="72056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22" name="Picture 10" descr="dimensionrules2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338" y="1846263"/>
            <a:ext cx="720566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3320" name="Text Box 8"/>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4. Do not include unnecessary dimensions.</a:t>
            </a:r>
            <a:endParaRPr lang="en-US" sz="3200" b="0" dirty="0">
              <a:solidFill>
                <a:schemeClr val="tx2"/>
              </a:solidFill>
              <a:latin typeface="Arial" charset="0"/>
            </a:endParaRPr>
          </a:p>
        </p:txBody>
      </p:sp>
      <p:sp>
        <p:nvSpPr>
          <p:cNvPr id="653325" name="Text Box 13"/>
          <p:cNvSpPr txBox="1">
            <a:spLocks noChangeArrowheads="1"/>
          </p:cNvSpPr>
          <p:nvPr/>
        </p:nvSpPr>
        <p:spPr bwMode="auto">
          <a:xfrm>
            <a:off x="4648200" y="44196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400" dirty="0">
                <a:solidFill>
                  <a:srgbClr val="E60702"/>
                </a:solidFill>
                <a:latin typeface="Arial" charset="0"/>
              </a:rPr>
              <a:t>Incorrect</a:t>
            </a:r>
          </a:p>
        </p:txBody>
      </p:sp>
      <p:sp>
        <p:nvSpPr>
          <p:cNvPr id="6" name="TextBox 5"/>
          <p:cNvSpPr txBox="1"/>
          <p:nvPr/>
        </p:nvSpPr>
        <p:spPr>
          <a:xfrm>
            <a:off x="588064" y="921603"/>
            <a:ext cx="7946336" cy="830997"/>
          </a:xfrm>
          <a:prstGeom prst="rect">
            <a:avLst/>
          </a:prstGeom>
          <a:noFill/>
        </p:spPr>
        <p:txBody>
          <a:bodyPr wrap="square" rtlCol="0">
            <a:spAutoFit/>
          </a:bodyPr>
          <a:lstStyle/>
          <a:p>
            <a:r>
              <a:rPr lang="en-US" sz="2400" dirty="0" smtClean="0">
                <a:solidFill>
                  <a:srgbClr val="FF0000"/>
                </a:solidFill>
              </a:rPr>
              <a:t>Do not include chain dimensions that add up to a </a:t>
            </a:r>
            <a:r>
              <a:rPr lang="en-US" sz="2400" u="sng" dirty="0" smtClean="0">
                <a:solidFill>
                  <a:srgbClr val="FF0000"/>
                </a:solidFill>
              </a:rPr>
              <a:t>given</a:t>
            </a:r>
            <a:r>
              <a:rPr lang="en-US" sz="2400" dirty="0" smtClean="0">
                <a:solidFill>
                  <a:srgbClr val="FF0000"/>
                </a:solidFill>
              </a:rPr>
              <a:t> overall dimension.</a:t>
            </a:r>
            <a:endParaRPr lang="en-US" sz="2400" dirty="0">
              <a:solidFill>
                <a:srgbClr val="FF0000"/>
              </a:solidFill>
            </a:endParaRPr>
          </a:p>
        </p:txBody>
      </p:sp>
      <p:sp>
        <p:nvSpPr>
          <p:cNvPr id="7" name="Oval 6"/>
          <p:cNvSpPr>
            <a:spLocks noChangeArrowheads="1"/>
          </p:cNvSpPr>
          <p:nvPr/>
        </p:nvSpPr>
        <p:spPr bwMode="auto">
          <a:xfrm>
            <a:off x="1447800" y="4724400"/>
            <a:ext cx="3113432" cy="4572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Box 2"/>
          <p:cNvSpPr txBox="1"/>
          <p:nvPr/>
        </p:nvSpPr>
        <p:spPr>
          <a:xfrm>
            <a:off x="457200" y="3276600"/>
            <a:ext cx="3352800" cy="646331"/>
          </a:xfrm>
          <a:prstGeom prst="rect">
            <a:avLst/>
          </a:prstGeom>
          <a:noFill/>
          <a:ln>
            <a:solidFill>
              <a:srgbClr val="0000FF"/>
            </a:solidFill>
          </a:ln>
        </p:spPr>
        <p:txBody>
          <a:bodyPr wrap="square" rtlCol="0">
            <a:spAutoFit/>
          </a:bodyPr>
          <a:lstStyle/>
          <a:p>
            <a:r>
              <a:rPr lang="en-US" dirty="0" smtClean="0"/>
              <a:t>Provides the same information in two different ways.</a:t>
            </a:r>
            <a:endParaRPr lang="en-US" dirty="0"/>
          </a:p>
        </p:txBody>
      </p:sp>
      <p:sp>
        <p:nvSpPr>
          <p:cNvPr id="10" name="Oval 9"/>
          <p:cNvSpPr>
            <a:spLocks noChangeArrowheads="1"/>
          </p:cNvSpPr>
          <p:nvPr/>
        </p:nvSpPr>
        <p:spPr bwMode="auto">
          <a:xfrm>
            <a:off x="1396364" y="4397829"/>
            <a:ext cx="2566036" cy="326571"/>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 name="Straight Arrow Connector 4"/>
          <p:cNvCxnSpPr>
            <a:endCxn id="10" idx="2"/>
          </p:cNvCxnSpPr>
          <p:nvPr/>
        </p:nvCxnSpPr>
        <p:spPr>
          <a:xfrm>
            <a:off x="457200" y="3922931"/>
            <a:ext cx="939164" cy="63818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2"/>
          </p:cNvCxnSpPr>
          <p:nvPr/>
        </p:nvCxnSpPr>
        <p:spPr>
          <a:xfrm>
            <a:off x="457200" y="3918739"/>
            <a:ext cx="990600" cy="10342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rrowheads="1"/>
          </p:cNvSpPr>
          <p:nvPr/>
        </p:nvSpPr>
        <p:spPr bwMode="auto">
          <a:xfrm rot="16200000">
            <a:off x="3448952" y="5807698"/>
            <a:ext cx="1524000" cy="576602"/>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15"/>
          <p:cNvSpPr>
            <a:spLocks noChangeArrowheads="1"/>
          </p:cNvSpPr>
          <p:nvPr/>
        </p:nvSpPr>
        <p:spPr bwMode="auto">
          <a:xfrm rot="16200000">
            <a:off x="3962400" y="5845627"/>
            <a:ext cx="1524000" cy="457200"/>
          </a:xfrm>
          <a:prstGeom prst="ellipse">
            <a:avLst/>
          </a:prstGeom>
          <a:noFill/>
          <a:ln w="38100" algn="ctr">
            <a:solidFill>
              <a:srgbClr val="003FBE"/>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 name="Straight Arrow Connector 17"/>
          <p:cNvCxnSpPr>
            <a:endCxn id="16" idx="6"/>
          </p:cNvCxnSpPr>
          <p:nvPr/>
        </p:nvCxnSpPr>
        <p:spPr>
          <a:xfrm>
            <a:off x="457200" y="3918739"/>
            <a:ext cx="4267200" cy="13934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 y="3922931"/>
            <a:ext cx="3753752" cy="141106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862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3320"/>
                                        </p:tgtEl>
                                        <p:attrNameLst>
                                          <p:attrName>style.visibility</p:attrName>
                                        </p:attrNameLst>
                                      </p:cBhvr>
                                      <p:to>
                                        <p:strVal val="visible"/>
                                      </p:to>
                                    </p:set>
                                    <p:animEffect transition="in" filter="wipe(up)">
                                      <p:cBhvr>
                                        <p:cTn id="7" dur="500"/>
                                        <p:tgtEl>
                                          <p:spTgt spid="65332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53321"/>
                                        </p:tgtEl>
                                        <p:attrNameLst>
                                          <p:attrName>style.visibility</p:attrName>
                                        </p:attrNameLst>
                                      </p:cBhvr>
                                      <p:to>
                                        <p:strVal val="visible"/>
                                      </p:to>
                                    </p:set>
                                    <p:animEffect transition="in" filter="randombar(horizontal)">
                                      <p:cBhvr>
                                        <p:cTn id="15" dur="500"/>
                                        <p:tgtEl>
                                          <p:spTgt spid="6533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53325"/>
                                        </p:tgtEl>
                                        <p:attrNameLst>
                                          <p:attrName>style.visibility</p:attrName>
                                        </p:attrNameLst>
                                      </p:cBhvr>
                                      <p:to>
                                        <p:strVal val="visible"/>
                                      </p:to>
                                    </p:set>
                                    <p:animEffect transition="in" filter="wipe(left)">
                                      <p:cBhvr>
                                        <p:cTn id="20" dur="500"/>
                                        <p:tgtEl>
                                          <p:spTgt spid="653325"/>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653322"/>
                                        </p:tgtEl>
                                        <p:attrNameLst>
                                          <p:attrName>style.visibility</p:attrName>
                                        </p:attrNameLst>
                                      </p:cBhvr>
                                      <p:to>
                                        <p:strVal val="visible"/>
                                      </p:to>
                                    </p:set>
                                    <p:animEffect transition="in" filter="randombar(horizontal)">
                                      <p:cBhvr>
                                        <p:cTn id="24" dur="500"/>
                                        <p:tgtEl>
                                          <p:spTgt spid="653322"/>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22" presetClass="entr" presetSubtype="1"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heel(1)">
                                      <p:cBhvr>
                                        <p:cTn id="62" dur="2000"/>
                                        <p:tgtEl>
                                          <p:spTgt spid="15"/>
                                        </p:tgtEl>
                                      </p:cBhvr>
                                    </p:animEffect>
                                  </p:childTnLst>
                                </p:cTn>
                              </p:par>
                            </p:childTnLst>
                          </p:cTn>
                        </p:par>
                        <p:par>
                          <p:cTn id="63" fill="hold">
                            <p:stCondLst>
                              <p:cond delay="2500"/>
                            </p:stCondLst>
                            <p:childTnLst>
                              <p:par>
                                <p:cTn id="64" presetID="21" presetClass="entr" presetSubtype="1"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2000"/>
                                        <p:tgtEl>
                                          <p:spTgt spid="16"/>
                                        </p:tgtEl>
                                      </p:cBhvr>
                                    </p:animEffect>
                                  </p:childTnLst>
                                </p:cTn>
                              </p:par>
                              <p:par>
                                <p:cTn id="67" presetID="22" presetClass="entr" presetSubtype="1"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par>
                                <p:cTn id="70" presetID="22" presetClass="entr" presetSubtype="1"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up)">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20" grpId="0"/>
      <p:bldP spid="653325" grpId="0"/>
      <p:bldP spid="6" grpId="0"/>
      <p:bldP spid="7" grpId="0" animBg="1"/>
      <p:bldP spid="7" grpId="1" animBg="1"/>
      <p:bldP spid="3" grpId="0" animBg="1"/>
      <p:bldP spid="10" grpId="0" animBg="1"/>
      <p:bldP spid="10" grpId="1"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286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marL="457200" indent="-457200">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200" b="0" dirty="0" smtClean="0">
                <a:solidFill>
                  <a:schemeClr val="tx2"/>
                </a:solidFill>
                <a:latin typeface="Arial" charset="0"/>
              </a:rPr>
              <a:t>4. Do not include unnecessary dimensions.</a:t>
            </a:r>
            <a:endParaRPr lang="en-US" sz="3200" b="0" dirty="0">
              <a:solidFill>
                <a:schemeClr val="tx2"/>
              </a:solidFill>
              <a:latin typeface="Arial" charset="0"/>
            </a:endParaRPr>
          </a:p>
        </p:txBody>
      </p:sp>
      <p:pic>
        <p:nvPicPr>
          <p:cNvPr id="614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08" y="1842448"/>
            <a:ext cx="72390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521184695"/>
      </p:ext>
    </p:extLst>
  </p:cSld>
  <p:clrMapOvr>
    <a:masterClrMapping/>
  </p:clrMapOvr>
  <p:transition>
    <p:randomBa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1334&quot;&gt;&lt;property id=&quot;20148&quot; value=&quot;5&quot;/&gt;&lt;property id=&quot;20300&quot; value=&quot;Slide 2&quot;/&gt;&lt;property id=&quot;20307&quot; value=&quot;272&quot;/&gt;&lt;/object&gt;&lt;object type=&quot;3&quot; unique_id=&quot;11335&quot;&gt;&lt;property id=&quot;20148&quot; value=&quot;5&quot;/&gt;&lt;property id=&quot;20300&quot; value=&quot;Slide 3&quot;/&gt;&lt;property id=&quot;20307&quot; value=&quot;271&quot;/&gt;&lt;/object&gt;&lt;object type=&quot;3&quot; unique_id=&quot;11336&quot;&gt;&lt;property id=&quot;20148&quot; value=&quot;5&quot;/&gt;&lt;property id=&quot;20300&quot; value=&quot;Slide 4&quot;/&gt;&lt;property id=&quot;20307&quot; value=&quot;273&quot;/&gt;&lt;/object&gt;&lt;object type=&quot;3&quot; unique_id=&quot;11337&quot;&gt;&lt;property id=&quot;20148&quot; value=&quot;5&quot;/&gt;&lt;property id=&quot;20300&quot; value=&quot;Slide 5&quot;/&gt;&lt;property id=&quot;20307&quot; value=&quot;267&quot;/&gt;&lt;/object&gt;&lt;object type=&quot;3&quot; unique_id=&quot;11338&quot;&gt;&lt;property id=&quot;20148&quot; value=&quot;5&quot;/&gt;&lt;property id=&quot;20300&quot; value=&quot;Slide 6&quot;/&gt;&lt;property id=&quot;20307&quot; value=&quot;268&quot;/&gt;&lt;/object&gt;&lt;object type=&quot;3&quot; unique_id=&quot;11339&quot;&gt;&lt;property id=&quot;20148&quot; value=&quot;5&quot;/&gt;&lt;property id=&quot;20300&quot; value=&quot;Slide 7&quot;/&gt;&lt;property id=&quot;20307&quot; value=&quot;275&quot;/&gt;&lt;/object&gt;&lt;object type=&quot;3&quot; unique_id=&quot;11340&quot;&gt;&lt;property id=&quot;20148&quot; value=&quot;5&quot;/&gt;&lt;property id=&quot;20300&quot; value=&quot;Slide 8&quot;/&gt;&lt;property id=&quot;20307&quot; value=&quot;269&quot;/&gt;&lt;/object&gt;&lt;object type=&quot;3&quot; unique_id=&quot;11341&quot;&gt;&lt;property id=&quot;20148&quot; value=&quot;5&quot;/&gt;&lt;property id=&quot;20300&quot; value=&quot;Slide 9&quot;/&gt;&lt;property id=&quot;20307&quot; value=&quot;274&quot;/&gt;&lt;/object&gt;&lt;object type=&quot;3&quot; unique_id=&quot;11342&quot;&gt;&lt;property id=&quot;20148&quot; value=&quot;5&quot;/&gt;&lt;property id=&quot;20300&quot; value=&quot;Slide 10&quot;/&gt;&lt;property id=&quot;20307&quot; value=&quot;276&quot;/&gt;&lt;/object&gt;&lt;object type=&quot;3&quot; unique_id=&quot;11343&quot;&gt;&lt;property id=&quot;20148&quot; value=&quot;5&quot;/&gt;&lt;property id=&quot;20300&quot; value=&quot;Slide 11&quot;/&gt;&lt;property id=&quot;20307&quot; value=&quot;277&quot;/&gt;&lt;/object&gt;&lt;object type=&quot;3&quot; unique_id=&quot;11344&quot;&gt;&lt;property id=&quot;20148&quot; value=&quot;5&quot;/&gt;&lt;property id=&quot;20300&quot; value=&quot;Slide 12&quot;/&gt;&lt;property id=&quot;20307&quot; value=&quot;280&quot;/&gt;&lt;/object&gt;&lt;object type=&quot;3&quot; unique_id=&quot;11345&quot;&gt;&lt;property id=&quot;20148&quot; value=&quot;5&quot;/&gt;&lt;property id=&quot;20300&quot; value=&quot;Slide 13&quot;/&gt;&lt;property id=&quot;20307&quot; value=&quot;281&quot;/&gt;&lt;/object&gt;&lt;object type=&quot;3&quot; unique_id=&quot;11346&quot;&gt;&lt;property id=&quot;20148&quot; value=&quot;5&quot;/&gt;&lt;property id=&quot;20300&quot; value=&quot;Slide 14&quot;/&gt;&lt;property id=&quot;20307&quot; value=&quot;282&quot;/&gt;&lt;/object&gt;&lt;object type=&quot;3&quot; unique_id=&quot;11347&quot;&gt;&lt;property id=&quot;20148&quot; value=&quot;5&quot;/&gt;&lt;property id=&quot;20300&quot; value=&quot;Slide 15&quot;/&gt;&lt;property id=&quot;20307&quot; value=&quot;283&quot;/&gt;&lt;/object&gt;&lt;object type=&quot;3&quot; unique_id=&quot;11348&quot;&gt;&lt;property id=&quot;20148&quot; value=&quot;5&quot;/&gt;&lt;property id=&quot;20300&quot; value=&quot;Slide 16&quot;/&gt;&lt;property id=&quot;20307&quot; value=&quot;285&quot;/&gt;&lt;/object&gt;&lt;object type=&quot;3&quot; unique_id=&quot;11349&quot;&gt;&lt;property id=&quot;20148&quot; value=&quot;5&quot;/&gt;&lt;property id=&quot;20300&quot; value=&quot;Slide 17&quot;/&gt;&lt;property id=&quot;20307&quot; value=&quot;286&quot;/&gt;&lt;/object&gt;&lt;object type=&quot;3&quot; unique_id=&quot;11350&quot;&gt;&lt;property id=&quot;20148&quot; value=&quot;5&quot;/&gt;&lt;property id=&quot;20300&quot; value=&quot;Slide 18&quot;/&gt;&lt;property id=&quot;20307&quot; value=&quot;287&quot;/&gt;&lt;/object&gt;&lt;object type=&quot;3&quot; unique_id=&quot;11351&quot;&gt;&lt;property id=&quot;20148&quot; value=&quot;5&quot;/&gt;&lt;property id=&quot;20300&quot; value=&quot;Slide 19&quot;/&gt;&lt;property id=&quot;20307&quot; value=&quot;288&quot;/&gt;&lt;/object&gt;&lt;object type=&quot;3&quot; unique_id=&quot;11352&quot;&gt;&lt;property id=&quot;20148&quot; value=&quot;5&quot;/&gt;&lt;property id=&quot;20300&quot; value=&quot;Slide 20&quot;/&gt;&lt;property id=&quot;20307&quot; value=&quot;289&quot;/&gt;&lt;/object&gt;&lt;object type=&quot;3&quot; unique_id=&quot;11353&quot;&gt;&lt;property id=&quot;20148&quot; value=&quot;5&quot;/&gt;&lt;property id=&quot;20300&quot; value=&quot;Slide 21&quot;/&gt;&lt;property id=&quot;20307&quot; value=&quot;290&quot;/&gt;&lt;/object&gt;&lt;object type=&quot;3&quot; unique_id=&quot;11354&quot;&gt;&lt;property id=&quot;20148&quot; value=&quot;5&quot;/&gt;&lt;property id=&quot;20300&quot; value=&quot;Slide 22&quot;/&gt;&lt;property id=&quot;20307&quot; value=&quot;293&quot;/&gt;&lt;/object&gt;&lt;object type=&quot;3&quot; unique_id=&quot;11355&quot;&gt;&lt;property id=&quot;20148&quot; value=&quot;5&quot;/&gt;&lt;property id=&quot;20300&quot; value=&quot;Slide 23&quot;/&gt;&lt;property id=&quot;20307&quot; value=&quot;294&quot;/&gt;&lt;/object&gt;&lt;object type=&quot;3&quot; unique_id=&quot;11356&quot;&gt;&lt;property id=&quot;20148&quot; value=&quot;5&quot;/&gt;&lt;property id=&quot;20300&quot; value=&quot;Slide 24&quot;/&gt;&lt;property id=&quot;20307&quot; value=&quot;295&quot;/&gt;&lt;/object&gt;&lt;object type=&quot;3&quot; unique_id=&quot;11357&quot;&gt;&lt;property id=&quot;20148&quot; value=&quot;5&quot;/&gt;&lt;property id=&quot;20300&quot; value=&quot;Slide 25&quot;/&gt;&lt;property id=&quot;20307&quot; value=&quot;296&quot;/&gt;&lt;/object&gt;&lt;object type=&quot;3&quot; unique_id=&quot;11358&quot;&gt;&lt;property id=&quot;20148&quot; value=&quot;5&quot;/&gt;&lt;property id=&quot;20300&quot; value=&quot;Slide 26&quot;/&gt;&lt;property id=&quot;20307&quot; value=&quot;297&quot;/&gt;&lt;/object&gt;&lt;object type=&quot;3&quot; unique_id=&quot;11359&quot;&gt;&lt;property id=&quot;20148&quot; value=&quot;5&quot;/&gt;&lt;property id=&quot;20300&quot; value=&quot;Slide 27&quot;/&gt;&lt;property id=&quot;20307&quot; value=&quot;298&quot;/&gt;&lt;/object&gt;&lt;object type=&quot;3&quot; unique_id=&quot;11360&quot;&gt;&lt;property id=&quot;20148&quot; value=&quot;5&quot;/&gt;&lt;property id=&quot;20300&quot; value=&quot;Slide 28&quot;/&gt;&lt;property id=&quot;20307&quot; value=&quot;300&quot;/&gt;&lt;/object&gt;&lt;object type=&quot;3&quot; unique_id=&quot;11361&quot;&gt;&lt;property id=&quot;20148&quot; value=&quot;5&quot;/&gt;&lt;property id=&quot;20300&quot; value=&quot;Slide 29&quot;/&gt;&lt;property id=&quot;20307&quot; value=&quot;301&quot;/&gt;&lt;/object&gt;&lt;object type=&quot;3&quot; unique_id=&quot;11362&quot;&gt;&lt;property id=&quot;20148&quot; value=&quot;5&quot;/&gt;&lt;property id=&quot;20300&quot; value=&quot;Slide 30&quot;/&gt;&lt;property id=&quot;20307&quot; value=&quot;299&quot;/&gt;&lt;/object&gt;&lt;object type=&quot;3&quot; unique_id=&quot;11363&quot;&gt;&lt;property id=&quot;20148&quot; value=&quot;5&quot;/&gt;&lt;property id=&quot;20300&quot; value=&quot;Slide 31 - &amp;quot;References&amp;quot;&quot;/&gt;&lt;property id=&quot;20307&quot; value=&quot;302&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1004</TotalTime>
  <Words>2575</Words>
  <Application>Microsoft Office PowerPoint</Application>
  <PresentationFormat>On-screen Show (4:3)</PresentationFormat>
  <Paragraphs>328</Paragraphs>
  <Slides>31</Slides>
  <Notes>27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PowerPointTemplateAE_2009_1217_NEW NEW Template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x.y PowerPoint Name</dc:title>
  <dc:subject>IED - Lesson x.y - Lesson title</dc:subject>
  <dc:creator>IED Curriculum Team</dc:creator>
  <cp:lastModifiedBy>sysop-sa</cp:lastModifiedBy>
  <cp:revision>79</cp:revision>
  <dcterms:created xsi:type="dcterms:W3CDTF">2010-01-04T14:07:12Z</dcterms:created>
  <dcterms:modified xsi:type="dcterms:W3CDTF">2015-09-24T18:03:31Z</dcterms:modified>
</cp:coreProperties>
</file>