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318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en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0C0C0"/>
    <a:srgbClr val="4A4A54"/>
    <a:srgbClr val="354AE7"/>
    <a:srgbClr val="2A14AC"/>
    <a:srgbClr val="0066FF"/>
    <a:srgbClr val="DD3023"/>
    <a:srgbClr val="E95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81222" autoAdjust="0"/>
  </p:normalViewPr>
  <p:slideViewPr>
    <p:cSldViewPr>
      <p:cViewPr varScale="1">
        <p:scale>
          <a:sx n="88" d="100"/>
          <a:sy n="88" d="100"/>
        </p:scale>
        <p:origin x="6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035AF65-61FF-4599-927E-62BBE65E7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72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0CC4EC8-2F84-4080-AD80-DE5CC257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7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8BE304-5A82-4416-95C1-9C02279BAB2E}" type="slidenum">
              <a:rPr lang="en-US"/>
              <a:pPr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931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is no animation in this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C4EC8-2F84-4080-AD80-DE5CC257CB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24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is no animation in this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C4EC8-2F84-4080-AD80-DE5CC257CB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29D7D3-0766-493B-928C-0243656FCE8A}" type="slidenum">
              <a:rPr lang="en-US"/>
              <a:pPr/>
              <a:t>7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Stop this presentation and open geo.vdf.</a:t>
            </a:r>
          </a:p>
        </p:txBody>
      </p:sp>
    </p:spTree>
    <p:extLst>
      <p:ext uri="{BB962C8B-B14F-4D97-AF65-F5344CB8AC3E}">
        <p14:creationId xmlns:p14="http://schemas.microsoft.com/office/powerpoint/2010/main" val="360711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A9692-95D9-40C7-8836-585C3D456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83071-D8D9-4EA3-A072-F334AE547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8CC5-8C4F-4FD2-BAD4-2BA6C5DD3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0D4F3-99B7-49B7-8615-2EE97C978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E7B4D-4027-4153-8299-2D24C5434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CAA4D-B204-45DA-A8B5-D11441DE7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F9D6-28AB-47BF-872D-BB2FA8DB3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08F7A-3F05-460B-9918-DEFA45A7D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BC0BA-63EB-4DED-AB42-B61B54806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D4BE3-883B-45AA-A2A0-3C8B52F79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09C4E-8AC7-49F5-84C6-C163FF57E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34412-3290-488C-BD18-205E2A562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4B62C-53E0-49C2-A0A4-5F7CD324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8080"/>
            </a:gs>
            <a:gs pos="50000">
              <a:srgbClr val="C0C0C0"/>
            </a:gs>
            <a:gs pos="100000">
              <a:srgbClr val="80808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1DABA33-A42C-4F42-9DA9-4DD628856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0" descr="AGILogo_4colorNoTagWhite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4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23.png"/><Relationship Id="rId4" Type="http://schemas.openxmlformats.org/officeDocument/2006/relationships/image" Target="../media/image22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over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28600" y="56388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Baskerville Old Face" pitchFamily="18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81000" y="571500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0C0C0"/>
                </a:solidFill>
                <a:latin typeface="Baskerville Old Face" pitchFamily="18" charset="0"/>
              </a:rPr>
              <a:t>AGI’s Introduction to the Physics of Orbits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Review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93725" y="1433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Text Box 15"/>
          <p:cNvSpPr txBox="1">
            <a:spLocks noChangeArrowheads="1"/>
          </p:cNvSpPr>
          <p:nvPr/>
        </p:nvSpPr>
        <p:spPr bwMode="auto">
          <a:xfrm>
            <a:off x="533400" y="914400"/>
            <a:ext cx="81534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You </a:t>
            </a:r>
            <a:r>
              <a:rPr lang="en-U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learned some of the basic physical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properties involved in transferring </a:t>
            </a:r>
            <a:r>
              <a:rPr lang="en-U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orbits: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Potential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k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inetic energy are two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main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orbital energies.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Combine both to find total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nergy of orbit.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both orbit energies, subtract to determine energy to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transfer between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orbits.</a:t>
            </a:r>
            <a:endParaRPr lang="en-US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45" name="Picture 17" descr="1orbitTr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76800"/>
            <a:ext cx="29337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8" descr="2orbitTr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876800"/>
            <a:ext cx="2933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9" descr="3orbitTr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876800"/>
            <a:ext cx="2933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7602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82000" cy="76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Physical Properties of an Orbit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85180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Two types </a:t>
            </a:r>
            <a:r>
              <a:rPr lang="en-U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energy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</a:t>
            </a:r>
            <a:r>
              <a:rPr lang="en-U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involved in an orbit: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219200" y="1666220"/>
            <a:ext cx="609401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Potential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Kinetic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2" name="Text Box 20"/>
          <p:cNvSpPr txBox="1">
            <a:spLocks noChangeArrowheads="1"/>
          </p:cNvSpPr>
          <p:nvPr/>
        </p:nvSpPr>
        <p:spPr bwMode="auto">
          <a:xfrm>
            <a:off x="417214" y="2743200"/>
            <a:ext cx="78885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will use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 relationships to determine how </a:t>
            </a:r>
            <a:r>
              <a:rPr lang="en-U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transfer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satellite into </a:t>
            </a:r>
            <a:r>
              <a:rPr lang="en-U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new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orbit.</a:t>
            </a:r>
            <a:endParaRPr lang="en-US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5076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Got Energy?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533400" y="1214021"/>
            <a:ext cx="86106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Potential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energy that is </a:t>
            </a:r>
            <a:r>
              <a:rPr lang="en-US" sz="28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stored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within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system due to the position of the system.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Potential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 potential to convert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into other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 forms.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Kinetic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</a:t>
            </a:r>
            <a:r>
              <a:rPr lang="en-US" sz="28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motion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Both forms of energy are important to satellite orbits.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Gravitational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pull of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Earth provides potential energy. 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Satellite movement has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inetic energy.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7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848600" cy="914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Gravitational Potential Energy (U)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228600" y="1721346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Stored </a:t>
            </a:r>
            <a:r>
              <a:rPr lang="en-US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Energy: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0" y="3015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75926" y="1526039"/>
                <a:ext cx="248249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𝑈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𝐺𝑀𝑚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26" y="1526039"/>
                <a:ext cx="2482490" cy="8989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2514600"/>
                <a:ext cx="633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𝑈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𝐺𝑟𝑎𝑣𝑖𝑡𝑎𝑡𝑖𝑜𝑛𝑎𝑙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𝑃𝑜𝑡𝑒𝑛𝑡𝑖𝑎𝑙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𝐸𝑛𝑒𝑟𝑔𝑦</m:t>
                      </m:r>
                    </m:oMath>
                  </m:oMathPara>
                </a14:m>
                <a:endParaRPr lang="en-US" sz="28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633686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7808" y="2995774"/>
                <a:ext cx="6115392" cy="15000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𝐺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i="1" smtClean="0">
                          <a:latin typeface="Cambria Math"/>
                        </a:rPr>
                        <m:t>𝑈𝑛𝑖𝑣𝑒𝑟𝑠𝑎𝑙</m:t>
                      </m:r>
                      <m:r>
                        <a:rPr lang="en-US" sz="2800" i="1" smtClean="0">
                          <a:latin typeface="Cambria Math"/>
                        </a:rPr>
                        <m:t> </m:t>
                      </m:r>
                      <m:r>
                        <a:rPr lang="en-US" sz="2800" i="1" smtClean="0">
                          <a:latin typeface="Cambria Math"/>
                        </a:rPr>
                        <m:t>𝐺𝑟𝑎𝑣𝑖𝑡𝑎𝑡𝑖𝑜𝑛</m:t>
                      </m:r>
                      <m:r>
                        <a:rPr lang="en-US" sz="2800" i="1" smtClean="0">
                          <a:latin typeface="Cambria Math"/>
                        </a:rPr>
                        <m:t> </m:t>
                      </m:r>
                      <m:r>
                        <a:rPr lang="en-US" sz="2800" i="1" smtClean="0">
                          <a:latin typeface="Cambria Math"/>
                        </a:rPr>
                        <m:t>𝐶𝑜𝑛𝑠𝑡𝑎𝑛𝑡</m:t>
                      </m:r>
                    </m:oMath>
                  </m:oMathPara>
                </a14:m>
                <a:endParaRPr lang="en-US" sz="2800" b="0" i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6.67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−11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𝑘𝑔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m:rPr>
                              <m:nor/>
                            </m:rPr>
                            <a:rPr lang="en-US" sz="2800" dirty="0">
                              <a:latin typeface="Arial Unicode MS" pitchFamily="34" charset="-128"/>
                              <a:ea typeface="Arial Unicode MS" pitchFamily="34" charset="-128"/>
                              <a:cs typeface="Arial Unicode MS" pitchFamily="34" charset="-128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2800" b="0" i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08" y="2995774"/>
                <a:ext cx="6115392" cy="15000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4453" y="4419600"/>
                <a:ext cx="53829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𝑀𝑎𝑠𝑠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𝑜𝑓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𝐶𝑒𝑛𝑡𝑟𝑎𝑙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𝑏𝑜𝑑𝑦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𝑘𝑔</m:t>
                          </m:r>
                        </m:e>
                      </m:d>
                    </m:oMath>
                  </m:oMathPara>
                </a14:m>
                <a:endParaRPr lang="en-US" sz="28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53" y="4419600"/>
                <a:ext cx="538294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3217" y="4953000"/>
                <a:ext cx="55465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𝑀𝑎𝑠𝑠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𝑜𝑓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𝑂𝑟𝑏𝑖𝑡𝑖𝑛𝑔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𝑏𝑜𝑑𝑦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𝑘𝑔</m:t>
                          </m:r>
                        </m:e>
                      </m:d>
                    </m:oMath>
                  </m:oMathPara>
                </a14:m>
                <a:endParaRPr lang="en-US" sz="28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17" y="4953000"/>
                <a:ext cx="554658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" y="5486400"/>
                <a:ext cx="572701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𝑅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𝐷𝑖𝑠𝑡𝑎𝑛𝑐𝑒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𝑐𝑒𝑛𝑡𝑒𝑟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𝑚𝑎𝑖𝑛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𝑏𝑜𝑑𝑦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𝑡𝑜</m:t>
                      </m:r>
                    </m:oMath>
                  </m:oMathPara>
                </a14:m>
                <a:endParaRPr lang="en-US" sz="2800" b="0" i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𝑐𝑒𝑛𝑡𝑒𝑟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𝑜𝑓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𝑜𝑟𝑏𝑖𝑡𝑖𝑛𝑔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𝑏𝑜𝑑𝑦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n-US" sz="28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486400"/>
                <a:ext cx="5727016" cy="95410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 bwMode="auto">
          <a:xfrm>
            <a:off x="3338889" y="1467920"/>
            <a:ext cx="2310474" cy="1046679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0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848600" cy="914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Gravitational Potential Energy (U)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10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US" sz="32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shuttle </a:t>
            </a:r>
            <a:r>
              <a:rPr lang="en-US" sz="32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a mass of 103,000 </a:t>
            </a:r>
            <a:r>
              <a:rPr lang="en-US" sz="32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kg is flying </a:t>
            </a:r>
            <a:r>
              <a:rPr lang="en-US" sz="32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370 </a:t>
            </a:r>
            <a:r>
              <a:rPr lang="en-US" sz="32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km above Earth’s surface. How much potential energy does it have?</a:t>
            </a:r>
            <a:r>
              <a:rPr lang="en-US" sz="3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3200" baseline="-25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Earth</a:t>
            </a:r>
            <a:r>
              <a:rPr lang="en-US" sz="3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5.98x10</a:t>
            </a:r>
            <a:r>
              <a:rPr lang="en-US" sz="32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24 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kg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Radius of Earth= 6.378x10</a:t>
            </a:r>
            <a:r>
              <a:rPr lang="en-US" sz="32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km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8" name="Picture 14" descr="shuttle"/>
          <p:cNvPicPr>
            <a:picLocks noChangeAspect="1" noChangeArrowheads="1"/>
          </p:cNvPicPr>
          <p:nvPr/>
        </p:nvPicPr>
        <p:blipFill rotWithShape="1">
          <a:blip r:embed="rId3" cstate="print"/>
          <a:srcRect l="12161" r="10871"/>
          <a:stretch/>
        </p:blipFill>
        <p:spPr bwMode="auto">
          <a:xfrm>
            <a:off x="6446066" y="2819400"/>
            <a:ext cx="2697933" cy="151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0" y="3015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90600" y="4888974"/>
                <a:ext cx="7315200" cy="111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U</m:t>
                      </m:r>
                      <m:r>
                        <a:rPr lang="en-US" sz="2000" b="0" i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0">
                                  <a:latin typeface="Cambria Math"/>
                                </a:rPr>
                                <m:t>6.67×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000" b="0" i="0">
                                      <a:latin typeface="Cambria Math"/>
                                    </a:rPr>
                                    <m:t>−11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>
                                          <a:latin typeface="Cambria Math"/>
                                        </a:rPr>
                                        <m:t>m</m:t>
                                      </m:r>
                                    </m:e>
                                    <m:sup>
                                      <m:r>
                                        <a:rPr lang="en-US" sz="2000" b="0" i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000" b="0" i="0">
                                      <a:latin typeface="Cambria Math"/>
                                    </a:rPr>
                                    <m:t>kg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0">
                                          <a:latin typeface="Cambria Math"/>
                                        </a:rPr>
                                        <m:t>∙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>
                                          <a:latin typeface="Cambria Math"/>
                                        </a:rPr>
                                        <m:t>s</m:t>
                                      </m:r>
                                    </m:e>
                                    <m:sup>
                                      <m:r>
                                        <a:rPr lang="en-US" sz="2000" b="0" i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0">
                                  <a:latin typeface="Cambria Math"/>
                                </a:rPr>
                                <m:t>5.98×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000" b="0" i="0">
                                      <a:latin typeface="Cambria Math"/>
                                    </a:rPr>
                                    <m:t>24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 sz="2000" b="0" i="0">
                                  <a:latin typeface="Cambria Math"/>
                                </a:rPr>
                                <m:t>kg</m:t>
                              </m:r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0">
                                  <a:latin typeface="Cambria Math"/>
                                </a:rPr>
                                <m:t>10</m:t>
                              </m:r>
                              <m:r>
                                <a:rPr lang="en-US" sz="2000" b="0" i="0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000" b="0" i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b="0" i="0" smtClean="0">
                                  <a:latin typeface="Cambria Math"/>
                                </a:rPr>
                                <m:t>000 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>
                                  <a:latin typeface="Cambria Math"/>
                                </a:rPr>
                                <m:t>kg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0">
                                  <a:latin typeface="Cambria Math"/>
                                </a:rPr>
                                <m:t>6.378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>
                                  <a:latin typeface="Cambria Math"/>
                                </a:rPr>
                                <m:t>x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000" b="0" i="0">
                                      <a:latin typeface="Cambria Math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US" sz="2000" b="0" i="0">
                                  <a:latin typeface="Cambria Math"/>
                                </a:rPr>
                                <m:t>+3.7×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000" b="0" i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 sz="2000" b="0" i="0">
                                  <a:latin typeface="Cambria Math"/>
                                </a:rPr>
                                <m:t>m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888974"/>
                <a:ext cx="7315200" cy="11190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0600" y="6108071"/>
                <a:ext cx="2590800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𝐸</m:t>
                      </m:r>
                      <m:r>
                        <a:rPr lang="en-US" sz="2000" b="0" i="1">
                          <a:latin typeface="Cambria Math"/>
                        </a:rPr>
                        <m:t>=−</m:t>
                      </m:r>
                      <m:r>
                        <a:rPr lang="en-US" sz="2000" b="0" i="1" smtClean="0">
                          <a:latin typeface="Cambria Math"/>
                        </a:rPr>
                        <m:t>6</m:t>
                      </m:r>
                      <m:r>
                        <a:rPr lang="en-US" sz="2000" b="0" i="1">
                          <a:latin typeface="Cambria Math"/>
                        </a:rPr>
                        <m:t>.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  <m:r>
                        <a:rPr lang="en-US" sz="2000" b="0" i="1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000" b="0" i="1">
                              <a:latin typeface="Cambria Math"/>
                            </a:rPr>
                            <m:t>12</m:t>
                          </m:r>
                        </m:sup>
                      </m:sSup>
                      <m:r>
                        <a:rPr lang="en-US" sz="2000" b="0" i="1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US" sz="2000" i="1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6108071"/>
                <a:ext cx="2590800" cy="407099"/>
              </a:xfrm>
              <a:prstGeom prst="rect">
                <a:avLst/>
              </a:prstGeom>
              <a:blipFill rotWithShape="1">
                <a:blip r:embed="rId5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9284" y="4220458"/>
                <a:ext cx="2161516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U</m:t>
                      </m:r>
                      <m:r>
                        <a:rPr lang="en-US" sz="2000" b="0" i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>
                              <a:latin typeface="Cambria Math"/>
                            </a:rPr>
                            <m:t>GM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>
                              <a:latin typeface="Cambria Math"/>
                            </a:rPr>
                            <m:t>R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84" y="4220458"/>
                <a:ext cx="2161516" cy="66851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04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Kinetic Energy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784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</a:t>
            </a:r>
            <a:r>
              <a:rPr lang="en-US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nergy 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</a:t>
            </a:r>
            <a:r>
              <a:rPr lang="en-US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Motion</a:t>
            </a:r>
            <a:endParaRPr lang="en-US" sz="3200" b="1" baseline="30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457200" y="2882414"/>
            <a:ext cx="7315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satellite is traveling 6 km/s and has a mass of  </a:t>
            </a:r>
            <a:r>
              <a:rPr lang="en-US" sz="32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5,000 </a:t>
            </a:r>
            <a:r>
              <a:rPr lang="en-US" sz="32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kg</a:t>
            </a:r>
            <a:r>
              <a:rPr lang="en-US" sz="32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2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amount of kinetic energy does it have?</a:t>
            </a:r>
          </a:p>
        </p:txBody>
      </p:sp>
      <p:pic>
        <p:nvPicPr>
          <p:cNvPr id="7174" name="Picture 12" descr="s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5112555"/>
            <a:ext cx="4257675" cy="162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48200" y="990600"/>
                <a:ext cx="34776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𝐾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𝐾𝑖𝑛𝑒𝑡𝑖𝑐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𝐸𝑛𝑒𝑟𝑔𝑦</m:t>
                      </m:r>
                    </m:oMath>
                  </m:oMathPara>
                </a14:m>
                <a:endParaRPr lang="en-US" sz="28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990600"/>
                <a:ext cx="347761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55052" y="1381780"/>
                <a:ext cx="18981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𝑚𝑎𝑠𝑠</m:t>
                      </m:r>
                    </m:oMath>
                  </m:oMathPara>
                </a14:m>
                <a:endParaRPr lang="en-US" sz="28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052" y="1381780"/>
                <a:ext cx="189814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24400" y="1762780"/>
                <a:ext cx="22619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𝑣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𝑣𝑒𝑙𝑜𝑐𝑖𝑡𝑦</m:t>
                      </m:r>
                    </m:oMath>
                  </m:oMathPara>
                </a14:m>
                <a:endParaRPr lang="en-US" sz="28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762780"/>
                <a:ext cx="226196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57300" y="1905000"/>
                <a:ext cx="16764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𝐾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0" y="1905000"/>
                <a:ext cx="1676400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0752" y="4535487"/>
                <a:ext cx="4572000" cy="818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𝐾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</a:rPr>
                            <m:t>000</m:t>
                          </m:r>
                          <m:r>
                            <a:rPr lang="en-US" sz="2400" i="1">
                              <a:latin typeface="Cambria Math"/>
                            </a:rPr>
                            <m:t>𝑘𝑔</m:t>
                          </m:r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52" y="4535487"/>
                <a:ext cx="4572000" cy="8184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52500" y="5710535"/>
                <a:ext cx="2514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𝐾</m:t>
                      </m:r>
                      <m:r>
                        <a:rPr lang="en-US" sz="2400" b="0" i="1" smtClean="0">
                          <a:latin typeface="Cambria Math"/>
                        </a:rPr>
                        <m:t>=9×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𝐽</m:t>
                      </m:r>
                    </m:oMath>
                  </m:oMathPara>
                </a14:m>
                <a:endParaRPr lang="en-US" sz="24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5710535"/>
                <a:ext cx="2514600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 bwMode="auto">
          <a:xfrm>
            <a:off x="1219200" y="1828800"/>
            <a:ext cx="1752600" cy="990600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656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207" name="Text Box 30"/>
              <p:cNvSpPr txBox="1">
                <a:spLocks noChangeArrowheads="1"/>
              </p:cNvSpPr>
              <p:nvPr/>
            </p:nvSpPr>
            <p:spPr bwMode="auto">
              <a:xfrm>
                <a:off x="3886201" y="1371600"/>
                <a:ext cx="5257800" cy="36009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In circular orbits, the force of gravity between a planet and the </a:t>
                </a:r>
                <a:r>
                  <a:rPr lang="en-US" sz="24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Sun is: </a:t>
                </a:r>
                <a:endParaRPr lang="en-US" sz="24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>
                  <a:spcBef>
                    <a:spcPct val="50000"/>
                  </a:spcBef>
                </a:pPr>
                <a:endParaRPr lang="en-US" sz="24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 algn="ctr">
                  <a:spcBef>
                    <a:spcPct val="50000"/>
                  </a:spcBef>
                </a:pPr>
                <a:r>
                  <a:rPr lang="en-US" sz="24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Potential Energy = Force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4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Elevation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Gravity Force = Centripetal Force</a:t>
                </a:r>
              </a:p>
              <a:p>
                <a:pPr algn="ctr">
                  <a:spcBef>
                    <a:spcPct val="50000"/>
                  </a:spcBef>
                </a:pPr>
                <a:endParaRPr lang="en-US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 algn="ctr">
                  <a:spcBef>
                    <a:spcPct val="50000"/>
                  </a:spcBef>
                </a:pPr>
                <a:endParaRPr lang="en-US" sz="24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8207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6201" y="1371600"/>
                <a:ext cx="5257800" cy="3600986"/>
              </a:xfrm>
              <a:prstGeom prst="rect">
                <a:avLst/>
              </a:prstGeom>
              <a:blipFill rotWithShape="1">
                <a:blip r:embed="rId4"/>
                <a:stretch>
                  <a:fillRect l="-1856" t="-1184" r="-116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Total Energy of an Orbit</a:t>
            </a:r>
          </a:p>
        </p:txBody>
      </p:sp>
      <p:graphicFrame>
        <p:nvGraphicFramePr>
          <p:cNvPr id="8196" name="Object 4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54215210"/>
              </p:ext>
            </p:extLst>
          </p:nvPr>
        </p:nvGraphicFramePr>
        <p:xfrm>
          <a:off x="6024563" y="2133600"/>
          <a:ext cx="13223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5" imgW="685800" imgH="393480" progId="Equation.3">
                  <p:embed/>
                </p:oleObj>
              </mc:Choice>
              <mc:Fallback>
                <p:oleObj name="Equation" r:id="rId5" imgW="6858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563" y="2133600"/>
                        <a:ext cx="132238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100720" y="1371600"/>
            <a:ext cx="342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Combine the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potential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kinetic energies.    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9" name="Rectangle 1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00" name="Rectangle 2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01" name="Rectangle 2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02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03" name="Rectangle 27"/>
          <p:cNvSpPr>
            <a:spLocks noChangeArrowheads="1"/>
          </p:cNvSpPr>
          <p:nvPr/>
        </p:nvSpPr>
        <p:spPr bwMode="auto">
          <a:xfrm>
            <a:off x="1066800" y="29395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20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140817"/>
              </p:ext>
            </p:extLst>
          </p:nvPr>
        </p:nvGraphicFramePr>
        <p:xfrm>
          <a:off x="469900" y="2236788"/>
          <a:ext cx="142081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Equation" r:id="rId7" imgW="685800" imgH="164880" progId="Equation.3">
                  <p:embed/>
                </p:oleObj>
              </mc:Choice>
              <mc:Fallback>
                <p:oleObj name="Equation" r:id="rId7" imgW="6858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2236788"/>
                        <a:ext cx="1420813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29"/>
          <p:cNvSpPr>
            <a:spLocks noChangeArrowheads="1"/>
          </p:cNvSpPr>
          <p:nvPr/>
        </p:nvSpPr>
        <p:spPr bwMode="auto">
          <a:xfrm>
            <a:off x="533400" y="3015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20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31622"/>
              </p:ext>
            </p:extLst>
          </p:nvPr>
        </p:nvGraphicFramePr>
        <p:xfrm>
          <a:off x="227460" y="2769393"/>
          <a:ext cx="30480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Equation" r:id="rId9" imgW="1384300" imgH="393700" progId="Equation.3">
                  <p:embed/>
                </p:oleObj>
              </mc:Choice>
              <mc:Fallback>
                <p:oleObj name="Equation" r:id="rId9" imgW="1384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60" y="2769393"/>
                        <a:ext cx="3048000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414656"/>
              </p:ext>
            </p:extLst>
          </p:nvPr>
        </p:nvGraphicFramePr>
        <p:xfrm>
          <a:off x="441717" y="3917146"/>
          <a:ext cx="18288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11" imgW="799753" imgH="393529" progId="Equation.3">
                  <p:embed/>
                </p:oleObj>
              </mc:Choice>
              <mc:Fallback>
                <p:oleObj name="Equation" r:id="rId11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717" y="3917146"/>
                        <a:ext cx="18288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Text Box 48"/>
          <p:cNvSpPr txBox="1">
            <a:spLocks noChangeArrowheads="1"/>
          </p:cNvSpPr>
          <p:nvPr/>
        </p:nvSpPr>
        <p:spPr bwMode="auto">
          <a:xfrm>
            <a:off x="-95000" y="5373439"/>
            <a:ext cx="2781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DD302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Where’d that come from?!</a:t>
            </a:r>
          </a:p>
        </p:txBody>
      </p:sp>
      <p:graphicFrame>
        <p:nvGraphicFramePr>
          <p:cNvPr id="8212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704403"/>
              </p:ext>
            </p:extLst>
          </p:nvPr>
        </p:nvGraphicFramePr>
        <p:xfrm>
          <a:off x="2524126" y="4992448"/>
          <a:ext cx="6619875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Equation" r:id="rId13" imgW="3225600" imgH="838080" progId="Equation.3">
                  <p:embed/>
                </p:oleObj>
              </mc:Choice>
              <mc:Fallback>
                <p:oleObj name="Equation" r:id="rId13" imgW="32256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6" y="4992448"/>
                        <a:ext cx="6619875" cy="171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343277" y="3812235"/>
            <a:ext cx="2025681" cy="1105173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10" name="AutoShape 49"/>
          <p:cNvSpPr>
            <a:spLocks noChangeArrowheads="1"/>
          </p:cNvSpPr>
          <p:nvPr/>
        </p:nvSpPr>
        <p:spPr bwMode="auto">
          <a:xfrm rot="11196128">
            <a:off x="2200260" y="4220523"/>
            <a:ext cx="799663" cy="1205677"/>
          </a:xfrm>
          <a:prstGeom prst="curvedRightArrow">
            <a:avLst>
              <a:gd name="adj1" fmla="val 24000"/>
              <a:gd name="adj2" fmla="val 48000"/>
              <a:gd name="adj3" fmla="val 4010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06429733"/>
              </p:ext>
            </p:extLst>
          </p:nvPr>
        </p:nvGraphicFramePr>
        <p:xfrm>
          <a:off x="3724275" y="3962400"/>
          <a:ext cx="5237163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Equation" r:id="rId15" imgW="2031840" imgH="419040" progId="Equation.3">
                  <p:embed/>
                </p:oleObj>
              </mc:Choice>
              <mc:Fallback>
                <p:oleObj name="Equation" r:id="rId15" imgW="2031840" imgH="4190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3962400"/>
                        <a:ext cx="5237163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 flipH="1">
            <a:off x="6029324" y="3812235"/>
            <a:ext cx="438152" cy="3663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699503" y="3800568"/>
            <a:ext cx="438152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4950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Changing Orbit Altitudes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769319" y="1143000"/>
            <a:ext cx="54938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7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How much energy is needed </a:t>
            </a:r>
            <a:endParaRPr lang="en-US" sz="27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/>
            <a:r>
              <a:rPr lang="en-US" sz="2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travel from </a:t>
            </a:r>
            <a:r>
              <a:rPr lang="en-US" sz="27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orbit to another?</a:t>
            </a: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184731" y="2778797"/>
            <a:ext cx="4082469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news station wants to move </a:t>
            </a:r>
            <a:r>
              <a:rPr lang="en-US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12,000kg weather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satellite </a:t>
            </a:r>
            <a:r>
              <a:rPr lang="en-US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 orbit </a:t>
            </a:r>
            <a:r>
              <a:rPr lang="en-US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650km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above the surface of the Earth to </a:t>
            </a:r>
            <a:r>
              <a:rPr lang="en-US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 orbit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800km </a:t>
            </a:r>
            <a:r>
              <a:rPr lang="en-US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above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Earth’s surface. </a:t>
            </a:r>
            <a:endParaRPr lang="en-US" sz="2400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How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much energy will this procedure </a:t>
            </a:r>
            <a:r>
              <a:rPr lang="en-US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require?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1" name="AutoShape 12"/>
          <p:cNvSpPr>
            <a:spLocks noChangeArrowheads="1"/>
          </p:cNvSpPr>
          <p:nvPr/>
        </p:nvSpPr>
        <p:spPr bwMode="auto">
          <a:xfrm rot="-1732377">
            <a:off x="7367754" y="2946673"/>
            <a:ext cx="693711" cy="2571329"/>
          </a:xfrm>
          <a:prstGeom prst="curvedLeftArrow">
            <a:avLst>
              <a:gd name="adj1" fmla="val 10939"/>
              <a:gd name="adj2" fmla="val 63180"/>
              <a:gd name="adj3" fmla="val 5136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2" name="AutoShape 13"/>
          <p:cNvSpPr>
            <a:spLocks noChangeArrowheads="1"/>
          </p:cNvSpPr>
          <p:nvPr/>
        </p:nvSpPr>
        <p:spPr bwMode="auto">
          <a:xfrm rot="-6054521">
            <a:off x="5770854" y="2915338"/>
            <a:ext cx="312883" cy="1524952"/>
          </a:xfrm>
          <a:prstGeom prst="curvedLeftArrow">
            <a:avLst>
              <a:gd name="adj1" fmla="val 81640"/>
              <a:gd name="adj2" fmla="val 172261"/>
              <a:gd name="adj3" fmla="val 5998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3" name="Freeform 14"/>
          <p:cNvSpPr>
            <a:spLocks/>
          </p:cNvSpPr>
          <p:nvPr/>
        </p:nvSpPr>
        <p:spPr bwMode="auto">
          <a:xfrm flipV="1">
            <a:off x="6315754" y="3658488"/>
            <a:ext cx="615950" cy="114300"/>
          </a:xfrm>
          <a:custGeom>
            <a:avLst/>
            <a:gdLst>
              <a:gd name="T0" fmla="*/ 0 w 291"/>
              <a:gd name="T1" fmla="*/ 0 h 1"/>
              <a:gd name="T2" fmla="*/ 615950 w 29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1" h="1">
                <a:moveTo>
                  <a:pt x="0" y="0"/>
                </a:moveTo>
                <a:lnTo>
                  <a:pt x="291" y="0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dash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4" name="Arc 15"/>
          <p:cNvSpPr>
            <a:spLocks/>
          </p:cNvSpPr>
          <p:nvPr/>
        </p:nvSpPr>
        <p:spPr bwMode="auto">
          <a:xfrm rot="-2761226">
            <a:off x="5741873" y="3470369"/>
            <a:ext cx="1139825" cy="2125663"/>
          </a:xfrm>
          <a:custGeom>
            <a:avLst/>
            <a:gdLst>
              <a:gd name="T0" fmla="*/ 0 w 21600"/>
              <a:gd name="T1" fmla="*/ 0 h 39704"/>
              <a:gd name="T2" fmla="*/ 621680 w 21600"/>
              <a:gd name="T3" fmla="*/ 2125663 h 39704"/>
              <a:gd name="T4" fmla="*/ 0 w 21600"/>
              <a:gd name="T5" fmla="*/ 1156415 h 397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970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907"/>
                  <a:pt x="17905" y="35718"/>
                  <a:pt x="11781" y="39704"/>
                </a:cubicBezTo>
              </a:path>
              <a:path w="21600" h="3970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907"/>
                  <a:pt x="17905" y="35718"/>
                  <a:pt x="11781" y="3970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4950735" y="3200400"/>
            <a:ext cx="1361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650 km</a:t>
            </a:r>
          </a:p>
        </p:txBody>
      </p:sp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7057811" y="4377625"/>
            <a:ext cx="1361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800 km</a:t>
            </a:r>
          </a:p>
        </p:txBody>
      </p:sp>
      <p:sp>
        <p:nvSpPr>
          <p:cNvPr id="9227" name="Text Box 18"/>
          <p:cNvSpPr txBox="1">
            <a:spLocks noChangeArrowheads="1"/>
          </p:cNvSpPr>
          <p:nvPr/>
        </p:nvSpPr>
        <p:spPr bwMode="auto">
          <a:xfrm>
            <a:off x="5661438" y="4549676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Earth</a:t>
            </a:r>
          </a:p>
        </p:txBody>
      </p:sp>
      <p:sp>
        <p:nvSpPr>
          <p:cNvPr id="9228" name="Rectangle 20"/>
          <p:cNvSpPr>
            <a:spLocks noChangeArrowheads="1"/>
          </p:cNvSpPr>
          <p:nvPr/>
        </p:nvSpPr>
        <p:spPr bwMode="auto">
          <a:xfrm>
            <a:off x="0" y="3015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30" name="Rectangle 22"/>
          <p:cNvSpPr>
            <a:spLocks noChangeArrowheads="1"/>
          </p:cNvSpPr>
          <p:nvPr/>
        </p:nvSpPr>
        <p:spPr bwMode="auto">
          <a:xfrm>
            <a:off x="0" y="3015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32" name="Rectangle 24"/>
          <p:cNvSpPr>
            <a:spLocks noChangeArrowheads="1"/>
          </p:cNvSpPr>
          <p:nvPr/>
        </p:nvSpPr>
        <p:spPr bwMode="auto">
          <a:xfrm>
            <a:off x="0" y="31347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157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Changing Orbit Altitudes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3400" y="1066800"/>
                <a:ext cx="2598084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</a:rPr>
                        <m:t>𝐄</m:t>
                      </m:r>
                      <m:r>
                        <a:rPr lang="en-US" sz="2000" b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latin typeface="Cambria Math"/>
                        </a:rPr>
                        <m:t>𝐔</m:t>
                      </m:r>
                      <m:r>
                        <a:rPr lang="en-US" sz="2000" b="1"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latin typeface="Cambria Math"/>
                        </a:rPr>
                        <m:t>𝐊</m:t>
                      </m:r>
                      <m:r>
                        <a:rPr lang="en-US" sz="2000" b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</a:rPr>
                            <m:t>𝐆𝐌𝐦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𝟐𝐑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066800"/>
                <a:ext cx="2598084" cy="66851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90500" y="1558785"/>
                <a:ext cx="7543800" cy="1193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𝟔𝟕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𝟏𝟏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/>
                                        </a:rPr>
                                        <m:t>𝐦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𝐤𝐠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>
                                          <a:latin typeface="Cambria Math"/>
                                        </a:rPr>
                                        <m:t>∙</m:t>
                                      </m:r>
                                      <m:r>
                                        <a:rPr lang="en-US" sz="2000" b="1" i="1">
                                          <a:latin typeface="Cambria Math"/>
                                        </a:rPr>
                                        <m:t>𝐬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𝟗𝟖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𝟐𝟒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/>
                                </a:rPr>
                                <m:t>𝐤𝐠</m:t>
                              </m:r>
                            </m:e>
                          </m:d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𝟎𝟎𝟎𝐤𝐠</m:t>
                              </m:r>
                            </m:e>
                          </m:d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𝟑𝟕𝟖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𝟔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/>
                                </a:rPr>
                                <m:t>𝐦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0" smtClean="0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000" b="1" i="0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1" i="0" smtClean="0"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sz="2000" b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𝟓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/>
                                </a:rPr>
                                <m:t>𝐦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558785"/>
                <a:ext cx="7543800" cy="11934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57200" y="2743200"/>
                <a:ext cx="2667000" cy="4116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  <m:r>
                        <a:rPr lang="en-US" sz="2000" b="1" i="1" smtClean="0"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latin typeface="Cambria Math"/>
                        </a:rPr>
                        <m:t>𝟒𝟏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𝟏𝟏</m:t>
                          </m:r>
                        </m:sup>
                      </m:sSup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𝑱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3200"/>
                <a:ext cx="2667000" cy="411651"/>
              </a:xfrm>
              <a:prstGeom prst="rect">
                <a:avLst/>
              </a:prstGeom>
              <a:blipFill rotWithShape="1">
                <a:blip r:embed="rId4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28600" y="3073732"/>
                <a:ext cx="7543800" cy="111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𝟔𝟕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𝟏𝟏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/>
                                        </a:rPr>
                                        <m:t>𝐦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𝐤𝐠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>
                                          <a:latin typeface="Cambria Math"/>
                                        </a:rPr>
                                        <m:t>∙</m:t>
                                      </m:r>
                                      <m:r>
                                        <a:rPr lang="en-US" sz="2000" b="1" i="1">
                                          <a:latin typeface="Cambria Math"/>
                                        </a:rPr>
                                        <m:t>𝐬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𝟗𝟖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𝟐𝟒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/>
                                </a:rPr>
                                <m:t>𝐤𝐠</m:t>
                              </m:r>
                            </m:e>
                          </m:d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𝟎𝟎𝟎𝐤𝐠</m:t>
                              </m:r>
                            </m:e>
                          </m:d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𝟑𝟕𝟖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𝟔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/>
                                </a:rPr>
                                <m:t>𝐦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0" smtClean="0">
                                  <a:latin typeface="Cambria Math"/>
                                </a:rPr>
                                <m:t>𝟖</m:t>
                              </m:r>
                              <m:r>
                                <a:rPr lang="en-US" sz="2000" b="1" i="0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1" i="0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000" b="1" i="0" smtClean="0">
                                  <a:latin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𝟓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/>
                                </a:rPr>
                                <m:t>𝐦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73732"/>
                <a:ext cx="7543800" cy="11190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7200" y="4191000"/>
                <a:ext cx="2667000" cy="4116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  <m:r>
                        <a:rPr lang="en-US" sz="2000" b="1" i="1" smtClean="0"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latin typeface="Cambria Math"/>
                        </a:rPr>
                        <m:t>𝟑𝟑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𝟏𝟏</m:t>
                          </m:r>
                        </m:sup>
                      </m:sSup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𝑱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91000"/>
                <a:ext cx="2667000" cy="411651"/>
              </a:xfrm>
              <a:prstGeom prst="rect">
                <a:avLst/>
              </a:prstGeom>
              <a:blipFill rotWithShape="1">
                <a:blip r:embed="rId6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7200" y="4800600"/>
                <a:ext cx="2971800" cy="4317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𝑪𝒉𝒂𝒏𝒈𝒆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𝒐𝒓𝒃𝒊𝒕</m:t>
                              </m:r>
                            </m:sub>
                          </m:sSub>
                          <m:r>
                            <a:rPr lang="en-US" b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𝐄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2971800" cy="431721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1000" y="5257800"/>
                <a:ext cx="5867400" cy="427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𝑪𝒉𝒂𝒏𝒈𝒆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latin typeface="Cambria Math"/>
                            </a:rPr>
                            <m:t>𝒐𝒓𝒃𝒊𝒕</m:t>
                          </m:r>
                        </m:sub>
                      </m:sSub>
                      <m:r>
                        <a:rPr lang="en-US" b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−</m:t>
                      </m:r>
                      <m:r>
                        <a:rPr lang="en-US" b="1" i="0" smtClean="0">
                          <a:latin typeface="Cambria Math"/>
                        </a:rPr>
                        <m:t>𝟑</m:t>
                      </m:r>
                      <m:r>
                        <a:rPr lang="en-US" b="1"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latin typeface="Cambria Math"/>
                        </a:rPr>
                        <m:t>𝟑𝟑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𝟏𝟏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𝐉</m:t>
                      </m:r>
                      <m:r>
                        <a:rPr lang="en-US" b="1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0" smtClean="0">
                              <a:latin typeface="Cambria Math"/>
                            </a:rPr>
                            <m:t>𝟑</m:t>
                          </m:r>
                          <m:r>
                            <a:rPr lang="en-US" b="1">
                              <a:latin typeface="Cambria Math"/>
                            </a:rPr>
                            <m:t>.</m:t>
                          </m:r>
                          <m:r>
                            <a:rPr lang="en-US" b="1" i="0" smtClean="0">
                              <a:latin typeface="Cambria Math"/>
                            </a:rPr>
                            <m:t>𝟒𝟏</m:t>
                          </m:r>
                          <m:r>
                            <a:rPr lang="en-US" b="1">
                              <a:latin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𝟏𝟏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𝐉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257800"/>
                <a:ext cx="5867400" cy="427489"/>
              </a:xfrm>
              <a:prstGeom prst="rect">
                <a:avLst/>
              </a:prstGeom>
              <a:blipFill rotWithShape="1">
                <a:blip r:embed="rId8"/>
                <a:stretch>
                  <a:fillRect b="-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81000" y="5791200"/>
                <a:ext cx="3429000" cy="40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𝑪𝒉𝒂𝒏𝒈𝒆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latin typeface="Cambria Math"/>
                            </a:rPr>
                            <m:t>𝒐𝒓𝒃𝒊𝒕</m:t>
                          </m:r>
                        </m:sub>
                      </m:sSub>
                      <m:r>
                        <a:rPr lang="en-US" b="1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𝟖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𝟗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</a:rPr>
                        <m:t>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791200"/>
                <a:ext cx="3429000" cy="408189"/>
              </a:xfrm>
              <a:prstGeom prst="rect">
                <a:avLst/>
              </a:prstGeom>
              <a:blipFill rotWithShape="1">
                <a:blip r:embed="rId9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4114800" y="5657671"/>
            <a:ext cx="472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positive sign signifies that energy must be added to the system to change orbits.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5206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0" grpId="0" animBg="1"/>
      <p:bldP spid="21" grpId="0" animBg="1"/>
      <p:bldP spid="22" grpId="0" animBg="1"/>
      <p:bldP spid="4" grpId="0" animBg="1"/>
      <p:bldP spid="24" grpId="0" animBg="1"/>
      <p:bldP spid="25" grpId="0" animBg="1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1530&quot;&gt;&lt;/object&gt;&lt;object type=&quot;2&quot; unique_id=&quot;11531&quot;&gt;&lt;object type=&quot;3&quot; unique_id=&quot;11532&quot;&gt;&lt;property id=&quot;20148&quot; value=&quot;5&quot;/&gt;&lt;property id=&quot;20300&quot; value=&quot;Slide 1&quot;/&gt;&lt;property id=&quot;20307&quot; value=&quot;318&quot;/&gt;&lt;/object&gt;&lt;object type=&quot;3&quot; unique_id=&quot;11533&quot;&gt;&lt;property id=&quot;20148&quot; value=&quot;5&quot;/&gt;&lt;property id=&quot;20300&quot; value=&quot;Slide 2 - &amp;quot;Physical Properties of an Orbit&amp;quot;&quot;/&gt;&lt;property id=&quot;20307&quot; value=&quot;322&quot;/&gt;&lt;/object&gt;&lt;object type=&quot;3&quot; unique_id=&quot;11534&quot;&gt;&lt;property id=&quot;20148&quot; value=&quot;5&quot;/&gt;&lt;property id=&quot;20300&quot; value=&quot;Slide 3 - &amp;quot;Got Energy?&amp;quot;&quot;/&gt;&lt;property id=&quot;20307&quot; value=&quot;323&quot;/&gt;&lt;/object&gt;&lt;object type=&quot;3&quot; unique_id=&quot;11535&quot;&gt;&lt;property id=&quot;20148&quot; value=&quot;5&quot;/&gt;&lt;property id=&quot;20300&quot; value=&quot;Slide 4 - &amp;quot;Gravitational Potential Energy (U)&amp;quot;&quot;/&gt;&lt;property id=&quot;20307&quot; value=&quot;319&quot;/&gt;&lt;/object&gt;&lt;object type=&quot;3&quot; unique_id=&quot;11536&quot;&gt;&lt;property id=&quot;20148&quot; value=&quot;5&quot;/&gt;&lt;property id=&quot;20300&quot; value=&quot;Slide 5 - &amp;quot;Gravitational Potential Energy (U)&amp;quot;&quot;/&gt;&lt;property id=&quot;20307&quot; value=&quot;324&quot;/&gt;&lt;/object&gt;&lt;object type=&quot;3&quot; unique_id=&quot;11537&quot;&gt;&lt;property id=&quot;20148&quot; value=&quot;5&quot;/&gt;&lt;property id=&quot;20300&quot; value=&quot;Slide 6 - &amp;quot;Kinetic Energy&amp;quot;&quot;/&gt;&lt;property id=&quot;20307&quot; value=&quot;280&quot;/&gt;&lt;/object&gt;&lt;object type=&quot;3&quot; unique_id=&quot;11538&quot;&gt;&lt;property id=&quot;20148&quot; value=&quot;5&quot;/&gt;&lt;property id=&quot;20300&quot; value=&quot;Slide 7 - &amp;quot;Total Energy of an Orbit&amp;quot;&quot;/&gt;&lt;property id=&quot;20307&quot; value=&quot;281&quot;/&gt;&lt;/object&gt;&lt;object type=&quot;3&quot; unique_id=&quot;11539&quot;&gt;&lt;property id=&quot;20148&quot; value=&quot;5&quot;/&gt;&lt;property id=&quot;20300&quot; value=&quot;Slide 8 - &amp;quot;Changing Orbit Altitudes&amp;quot;&quot;/&gt;&lt;property id=&quot;20307&quot; value=&quot;282&quot;/&gt;&lt;/object&gt;&lt;object type=&quot;3&quot; unique_id=&quot;11541&quot;&gt;&lt;property id=&quot;20148&quot; value=&quot;5&quot;/&gt;&lt;property id=&quot;20300&quot; value=&quot;Slide 10 - &amp;quot;Review&amp;quot;&quot;/&gt;&lt;property id=&quot;20307&quot; value=&quot;315&quot;/&gt;&lt;/object&gt;&lt;object type=&quot;3&quot; unique_id=&quot;11564&quot;&gt;&lt;property id=&quot;20148&quot; value=&quot;5&quot;/&gt;&lt;property id=&quot;20300&quot; value=&quot;Slide 9 - &amp;quot;Changing Orbit Altitudes&amp;quot;&quot;/&gt;&lt;property id=&quot;20307&quot; value=&quot;32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FF6600"/>
      </a:folHlink>
    </a:clrScheme>
    <a:fontScheme name="Default Design">
      <a:majorFont>
        <a:latin typeface="Baskerville Old Face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9568</TotalTime>
  <Words>413</Words>
  <Application>Microsoft Office PowerPoint</Application>
  <PresentationFormat>On-screen Show (4:3)</PresentationFormat>
  <Paragraphs>76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Baskerville Old Face</vt:lpstr>
      <vt:lpstr>Cambria Math</vt:lpstr>
      <vt:lpstr>Times New Roman</vt:lpstr>
      <vt:lpstr>Default Design</vt:lpstr>
      <vt:lpstr>Equation</vt:lpstr>
      <vt:lpstr>PowerPoint Presentation</vt:lpstr>
      <vt:lpstr>Physical Properties of an Orbit</vt:lpstr>
      <vt:lpstr>Got Energy?</vt:lpstr>
      <vt:lpstr>Gravitational Potential Energy (U)</vt:lpstr>
      <vt:lpstr>Gravitational Potential Energy (U)</vt:lpstr>
      <vt:lpstr>Kinetic Energy</vt:lpstr>
      <vt:lpstr>Total Energy of an Orbit</vt:lpstr>
      <vt:lpstr>Changing Orbit Altitudes</vt:lpstr>
      <vt:lpstr>Changing Orbit Altitudes</vt:lpstr>
      <vt:lpstr>Review</vt:lpstr>
    </vt:vector>
  </TitlesOfParts>
  <Company>Analytical Graphics,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tcox</dc:creator>
  <cp:lastModifiedBy>Groller, Seth</cp:lastModifiedBy>
  <cp:revision>224</cp:revision>
  <dcterms:created xsi:type="dcterms:W3CDTF">2003-04-30T17:10:06Z</dcterms:created>
  <dcterms:modified xsi:type="dcterms:W3CDTF">2017-03-08T20:19:05Z</dcterms:modified>
</cp:coreProperties>
</file>