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8"/>
  </p:notesMasterIdLst>
  <p:handoutMasterIdLst>
    <p:handoutMasterId r:id="rId59"/>
  </p:handoutMasterIdLst>
  <p:sldIdLst>
    <p:sldId id="275" r:id="rId2"/>
    <p:sldId id="257" r:id="rId3"/>
    <p:sldId id="322" r:id="rId4"/>
    <p:sldId id="262" r:id="rId5"/>
    <p:sldId id="328" r:id="rId6"/>
    <p:sldId id="333" r:id="rId7"/>
    <p:sldId id="335" r:id="rId8"/>
    <p:sldId id="258" r:id="rId9"/>
    <p:sldId id="259" r:id="rId10"/>
    <p:sldId id="308" r:id="rId11"/>
    <p:sldId id="264" r:id="rId12"/>
    <p:sldId id="265" r:id="rId13"/>
    <p:sldId id="261" r:id="rId14"/>
    <p:sldId id="266" r:id="rId15"/>
    <p:sldId id="302" r:id="rId16"/>
    <p:sldId id="305" r:id="rId17"/>
    <p:sldId id="336" r:id="rId18"/>
    <p:sldId id="307" r:id="rId19"/>
    <p:sldId id="260" r:id="rId20"/>
    <p:sldId id="267" r:id="rId21"/>
    <p:sldId id="306" r:id="rId22"/>
    <p:sldId id="316" r:id="rId23"/>
    <p:sldId id="268" r:id="rId24"/>
    <p:sldId id="273" r:id="rId25"/>
    <p:sldId id="274" r:id="rId26"/>
    <p:sldId id="304" r:id="rId27"/>
    <p:sldId id="301" r:id="rId28"/>
    <p:sldId id="269" r:id="rId29"/>
    <p:sldId id="270" r:id="rId30"/>
    <p:sldId id="271" r:id="rId31"/>
    <p:sldId id="334" r:id="rId32"/>
    <p:sldId id="276" r:id="rId33"/>
    <p:sldId id="314" r:id="rId34"/>
    <p:sldId id="278" r:id="rId35"/>
    <p:sldId id="280" r:id="rId36"/>
    <p:sldId id="329" r:id="rId37"/>
    <p:sldId id="281" r:id="rId38"/>
    <p:sldId id="331" r:id="rId39"/>
    <p:sldId id="330" r:id="rId40"/>
    <p:sldId id="300" r:id="rId41"/>
    <p:sldId id="309" r:id="rId42"/>
    <p:sldId id="321" r:id="rId43"/>
    <p:sldId id="282" r:id="rId44"/>
    <p:sldId id="283" r:id="rId45"/>
    <p:sldId id="284" r:id="rId46"/>
    <p:sldId id="332" r:id="rId47"/>
    <p:sldId id="315" r:id="rId48"/>
    <p:sldId id="285" r:id="rId49"/>
    <p:sldId id="312" r:id="rId50"/>
    <p:sldId id="325" r:id="rId51"/>
    <p:sldId id="317" r:id="rId52"/>
    <p:sldId id="324" r:id="rId53"/>
    <p:sldId id="326" r:id="rId54"/>
    <p:sldId id="327" r:id="rId55"/>
    <p:sldId id="320" r:id="rId56"/>
    <p:sldId id="323" r:id="rId57"/>
  </p:sldIdLst>
  <p:sldSz cx="9144000" cy="6858000" type="screen4x3"/>
  <p:notesSz cx="6858000" cy="9144000"/>
  <p:custDataLst>
    <p:tags r:id="rId6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0C0C0"/>
    <a:srgbClr val="B2B2B2"/>
    <a:srgbClr val="FFCC00"/>
    <a:srgbClr val="0099FF"/>
    <a:srgbClr val="FFFF00"/>
    <a:srgbClr val="FF33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3552" autoAdjust="0"/>
  </p:normalViewPr>
  <p:slideViewPr>
    <p:cSldViewPr>
      <p:cViewPr varScale="1">
        <p:scale>
          <a:sx n="100" d="100"/>
          <a:sy n="100"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6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4608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4608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4608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182EB678-CBAE-4405-9F45-78B040B5096C}" type="slidenum">
              <a:rPr lang="en-US"/>
              <a:pPr>
                <a:defRPr/>
              </a:pPr>
              <a:t>‹#›</a:t>
            </a:fld>
            <a:endParaRPr lang="en-US"/>
          </a:p>
        </p:txBody>
      </p:sp>
    </p:spTree>
    <p:extLst>
      <p:ext uri="{BB962C8B-B14F-4D97-AF65-F5344CB8AC3E}">
        <p14:creationId xmlns:p14="http://schemas.microsoft.com/office/powerpoint/2010/main" val="9700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583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EBBE8087-6D31-40D0-882E-101611139B5F}" type="slidenum">
              <a:rPr lang="en-US"/>
              <a:pPr>
                <a:defRPr/>
              </a:pPr>
              <a:t>‹#›</a:t>
            </a:fld>
            <a:endParaRPr lang="en-US"/>
          </a:p>
        </p:txBody>
      </p:sp>
    </p:spTree>
    <p:extLst>
      <p:ext uri="{BB962C8B-B14F-4D97-AF65-F5344CB8AC3E}">
        <p14:creationId xmlns:p14="http://schemas.microsoft.com/office/powerpoint/2010/main" val="3080184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9B8A63-75D7-46F0-BF9E-98D34928B60A}" type="slidenum">
              <a:rPr lang="en-US">
                <a:latin typeface="Times New Roman" pitchFamily="18" charset="0"/>
              </a:rPr>
              <a:pPr/>
              <a:t>1</a:t>
            </a:fld>
            <a:endParaRPr lang="en-US">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presentation introduces students to some basic orbital mechanics concepts. Use the slide notes for additional information.</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presentation requires the STK</a:t>
            </a:r>
            <a:r>
              <a:rPr lang="en-US" baseline="0" dirty="0" smtClean="0"/>
              <a:t> </a:t>
            </a:r>
            <a:r>
              <a:rPr lang="en-US" dirty="0" smtClean="0"/>
              <a:t>Viewer to display .</a:t>
            </a:r>
            <a:r>
              <a:rPr lang="en-US" dirty="0" err="1" smtClean="0"/>
              <a:t>vdf</a:t>
            </a:r>
            <a:r>
              <a:rPr lang="en-US" dirty="0" smtClean="0"/>
              <a:t> files or watch</a:t>
            </a:r>
            <a:r>
              <a:rPr lang="en-US" baseline="0" dirty="0" smtClean="0"/>
              <a:t> the video files</a:t>
            </a:r>
            <a:r>
              <a:rPr lang="en-US" dirty="0" smtClean="0"/>
              <a:t>.</a:t>
            </a:r>
            <a:r>
              <a:rPr lang="en-US" baseline="0" dirty="0" smtClean="0"/>
              <a:t> Refer to the teacher notes for more information. </a:t>
            </a:r>
            <a:r>
              <a:rPr lang="en-US" dirty="0" smtClean="0"/>
              <a:t>STK software by AGI may also be used as an optional add-on tool so that students can practice adjusting orbital parameters. Refer</a:t>
            </a:r>
            <a:r>
              <a:rPr lang="en-US" baseline="0" dirty="0" smtClean="0"/>
              <a:t> to the teacher notes for display instructions. If the macro will not display the simulation, then stop the presentation, play the simulation, and restart the presentation.</a:t>
            </a:r>
            <a:endParaRPr lang="en-US" dirty="0" smtClean="0"/>
          </a:p>
        </p:txBody>
      </p:sp>
    </p:spTree>
    <p:extLst>
      <p:ext uri="{BB962C8B-B14F-4D97-AF65-F5344CB8AC3E}">
        <p14:creationId xmlns:p14="http://schemas.microsoft.com/office/powerpoint/2010/main" val="273288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4CD8BF-2D1D-4263-8DB9-B0CFF83036FB}" type="slidenum">
              <a:rPr lang="en-US">
                <a:latin typeface="Times New Roman" pitchFamily="18" charset="0"/>
              </a:rPr>
              <a:pPr/>
              <a:t>11</a:t>
            </a:fld>
            <a:endParaRPr 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the </a:t>
            </a:r>
            <a:r>
              <a:rPr lang="en-US" dirty="0" smtClean="0"/>
              <a:t>Eccentricity </a:t>
            </a:r>
            <a:r>
              <a:rPr lang="en-US" baseline="0" dirty="0" smtClean="0"/>
              <a:t>file </a:t>
            </a:r>
            <a:r>
              <a:rPr lang="en-US" dirty="0" smtClean="0"/>
              <a:t>to demonstrate this </a:t>
            </a:r>
            <a:r>
              <a:rPr lang="en-US" sz="1200" dirty="0" smtClean="0"/>
              <a:t>content</a:t>
            </a:r>
            <a:r>
              <a:rPr lang="en-US"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Illustration</a:t>
            </a:r>
            <a:endParaRPr lang="en-US" dirty="0" smtClean="0"/>
          </a:p>
          <a:p>
            <a:pPr eaLnBrk="1" hangingPunct="1"/>
            <a:r>
              <a:rPr lang="en-US" dirty="0" smtClean="0"/>
              <a:t>The orbits in this slide are identical in every parameter except eccentricity. Since the students have not been introduced to these other parameters yet, simply rotate the .</a:t>
            </a:r>
            <a:r>
              <a:rPr lang="en-US" dirty="0" err="1" smtClean="0"/>
              <a:t>vdf</a:t>
            </a:r>
            <a:r>
              <a:rPr lang="en-US" dirty="0" smtClean="0"/>
              <a:t> to show students that all the orbits have the same “tilt” relative to the Earth.</a:t>
            </a:r>
            <a:r>
              <a:rPr lang="en-US" baseline="0" dirty="0" smtClean="0"/>
              <a:t> E</a:t>
            </a:r>
            <a:r>
              <a:rPr lang="en-US" dirty="0" smtClean="0"/>
              <a:t>nsure them that the only difference between the orbits is eccentricity.</a:t>
            </a:r>
          </a:p>
          <a:p>
            <a:pPr eaLnBrk="1" hangingPunct="1"/>
            <a:endParaRPr lang="en-US" dirty="0" smtClean="0"/>
          </a:p>
          <a:p>
            <a:pPr eaLnBrk="1" hangingPunct="1"/>
            <a:r>
              <a:rPr lang="en-US" dirty="0" smtClean="0"/>
              <a:t>While this slide shows a wide range of eccentricities, it can be difficult for the human eye to detect eccentricities which are mathematically obvious. The orbit with a .4 eccentricity looks rather circular, but it is not. The eccentricities of the pink and green orbits will be more obvious to the human eye.</a:t>
            </a:r>
          </a:p>
          <a:p>
            <a:pPr eaLnBrk="1" hangingPunct="1"/>
            <a:r>
              <a:rPr lang="en-US" dirty="0" smtClean="0"/>
              <a:t> </a:t>
            </a:r>
          </a:p>
          <a:p>
            <a:pPr eaLnBrk="1" hangingPunct="1"/>
            <a:r>
              <a:rPr lang="en-US" dirty="0" smtClean="0"/>
              <a:t>Animate until all satellites are in the “12 o’clock” position. Pause the animation and ask students which satellite they think will complete an orbit first. You will receive a range of answers. Animate through one complete orbit, and students will see that all satellites completed one orbit in the same amount of time. Some satellites showed dramatic speed changes while others didn’t. This phenomenon will be discussed later in the lesson.</a:t>
            </a:r>
          </a:p>
        </p:txBody>
      </p:sp>
    </p:spTree>
    <p:extLst>
      <p:ext uri="{BB962C8B-B14F-4D97-AF65-F5344CB8AC3E}">
        <p14:creationId xmlns:p14="http://schemas.microsoft.com/office/powerpoint/2010/main" val="61650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788124-6842-4702-9DF8-0B8E35E7AB7D}" type="slidenum">
              <a:rPr lang="en-US">
                <a:latin typeface="Times New Roman" pitchFamily="18" charset="0"/>
              </a:rPr>
              <a:pPr/>
              <a:t>12</a:t>
            </a:fld>
            <a:endParaRPr lang="en-US">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dirty="0" smtClean="0"/>
              <a:t>This slide contains an image not an animation.</a:t>
            </a:r>
          </a:p>
          <a:p>
            <a:pPr eaLnBrk="1" hangingPunct="1"/>
            <a:endParaRPr lang="en-US" b="1" dirty="0" smtClean="0"/>
          </a:p>
          <a:p>
            <a:pPr eaLnBrk="1" hangingPunct="1"/>
            <a:r>
              <a:rPr lang="en-US" b="1" dirty="0" smtClean="0"/>
              <a:t>Optional Illustration</a:t>
            </a:r>
          </a:p>
          <a:p>
            <a:pPr eaLnBrk="1" hangingPunct="1"/>
            <a:r>
              <a:rPr lang="en-US" dirty="0" smtClean="0"/>
              <a:t>To illustrate this concept, a teacher can simply show two different sizes of hula hoops. Both have the same eccentricity (0, because they are circular), but they are different sizes. There must be a way to describe the size of an orbit.</a:t>
            </a:r>
          </a:p>
          <a:p>
            <a:pPr eaLnBrk="1" hangingPunct="1"/>
            <a:endParaRPr lang="en-US" dirty="0" smtClean="0"/>
          </a:p>
        </p:txBody>
      </p:sp>
    </p:spTree>
    <p:extLst>
      <p:ext uri="{BB962C8B-B14F-4D97-AF65-F5344CB8AC3E}">
        <p14:creationId xmlns:p14="http://schemas.microsoft.com/office/powerpoint/2010/main" val="163152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B35ABF-4277-4E58-AFB8-90F638079379}" type="slidenum">
              <a:rPr lang="en-US">
                <a:latin typeface="Times New Roman" pitchFamily="18" charset="0"/>
              </a:rPr>
              <a:pPr/>
              <a:t>13</a:t>
            </a:fld>
            <a:endParaRPr 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b="1" dirty="0" smtClean="0"/>
              <a:t>Explanation</a:t>
            </a:r>
          </a:p>
          <a:p>
            <a:pPr eaLnBrk="1" hangingPunct="1"/>
            <a:r>
              <a:rPr lang="en-US" dirty="0" smtClean="0"/>
              <a:t>An ellipse has multiple diameters and/or radii, all of different lengths. The largest diameter is called the major axis. In orbital mechanics, it is the radius rather than the diameter that is used. Since this is half of the major axis, it is referred to as the semi-major axis.  </a:t>
            </a:r>
          </a:p>
          <a:p>
            <a:pPr eaLnBrk="1" hangingPunct="1"/>
            <a:endParaRPr lang="en-US" dirty="0" smtClean="0"/>
          </a:p>
          <a:p>
            <a:pPr eaLnBrk="1" hangingPunct="1"/>
            <a:r>
              <a:rPr lang="en-US" dirty="0" smtClean="0"/>
              <a:t>Point out that we are located on the Earth rather than at the center of the ellipse. This can make it difficult for us to visualize the actual size of a semi-major axis.</a:t>
            </a:r>
          </a:p>
        </p:txBody>
      </p:sp>
    </p:spTree>
    <p:extLst>
      <p:ext uri="{BB962C8B-B14F-4D97-AF65-F5344CB8AC3E}">
        <p14:creationId xmlns:p14="http://schemas.microsoft.com/office/powerpoint/2010/main" val="223413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DFF1B6-14A5-4E88-A0D5-94BC0EB38F21}" type="slidenum">
              <a:rPr lang="en-US">
                <a:latin typeface="Times New Roman" pitchFamily="18" charset="0"/>
              </a:rPr>
              <a:pPr/>
              <a:t>14</a:t>
            </a:fld>
            <a:endParaRPr lang="en-US">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z="1400" b="1" dirty="0" smtClean="0"/>
              <a:t>Going Deeper</a:t>
            </a:r>
          </a:p>
          <a:p>
            <a:pPr eaLnBrk="1" hangingPunct="1"/>
            <a:r>
              <a:rPr lang="en-US" sz="1400" dirty="0" smtClean="0"/>
              <a:t>Since we are located on the Earth, using altitudes rather than semi-major axes can make it easier for us to visualize the size of the orbit.</a:t>
            </a:r>
          </a:p>
          <a:p>
            <a:pPr eaLnBrk="1" hangingPunct="1"/>
            <a:endParaRPr lang="en-US" sz="1400" dirty="0" smtClean="0"/>
          </a:p>
          <a:p>
            <a:pPr eaLnBrk="1" hangingPunct="1"/>
            <a:r>
              <a:rPr lang="en-US" sz="1400" dirty="0" smtClean="0"/>
              <a:t>While apogee and perigee are actually reserved for use with objects in Earth’s orbit, people often refer to the apogee and/or perigee of the Earth’s orbit around the Sun. Technically, this is incorrect. In this case the generic terms of </a:t>
            </a:r>
            <a:r>
              <a:rPr lang="en-US" sz="1400" dirty="0" err="1" smtClean="0"/>
              <a:t>apoapsis</a:t>
            </a:r>
            <a:r>
              <a:rPr lang="en-US" sz="1400" dirty="0" smtClean="0"/>
              <a:t> and </a:t>
            </a:r>
            <a:r>
              <a:rPr lang="en-US" sz="1400" dirty="0" err="1" smtClean="0"/>
              <a:t>periapsis</a:t>
            </a:r>
            <a:r>
              <a:rPr lang="en-US" sz="1400" dirty="0" smtClean="0"/>
              <a:t> should be used, or the terms specific for a sun-centered orbit, </a:t>
            </a:r>
            <a:r>
              <a:rPr lang="en-US" sz="1400" dirty="0" err="1" smtClean="0"/>
              <a:t>apohelion</a:t>
            </a:r>
            <a:r>
              <a:rPr lang="en-US" sz="1400" dirty="0" smtClean="0"/>
              <a:t> and perihelion, should be used.</a:t>
            </a:r>
          </a:p>
        </p:txBody>
      </p:sp>
    </p:spTree>
    <p:extLst>
      <p:ext uri="{BB962C8B-B14F-4D97-AF65-F5344CB8AC3E}">
        <p14:creationId xmlns:p14="http://schemas.microsoft.com/office/powerpoint/2010/main" val="770560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442230-B6E8-4AFB-B96C-FB0D36925356}" type="slidenum">
              <a:rPr lang="en-US">
                <a:latin typeface="Times New Roman" pitchFamily="18" charset="0"/>
              </a:rPr>
              <a:pPr/>
              <a:t>15</a:t>
            </a:fld>
            <a:endParaRPr lang="en-US">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b="1" dirty="0" smtClean="0"/>
              <a:t>Optional Additional Activity</a:t>
            </a:r>
          </a:p>
          <a:p>
            <a:pPr eaLnBrk="1" hangingPunct="1"/>
            <a:r>
              <a:rPr lang="en-US" dirty="0" smtClean="0"/>
              <a:t>Teachers may have students use an Internet search engine and search on the terms “typical space shuttle orbit” or “typical space station orbit.”  Some of the resulting websites will list a typical orbit in terms of the altitude. This is customary for circular orbits.</a:t>
            </a:r>
          </a:p>
          <a:p>
            <a:pPr eaLnBrk="1" hangingPunct="1"/>
            <a:endParaRPr lang="en-US" dirty="0" smtClean="0"/>
          </a:p>
          <a:p>
            <a:pPr eaLnBrk="1" hangingPunct="1"/>
            <a:r>
              <a:rPr lang="en-US" dirty="0" smtClean="0"/>
              <a:t>Prior to searching, have students guess a typical altitude for such an orbit. Do they know the radius of the Earth? It is 6,378 km or 3,963 miles. A large altitude (as shown in the slide) is often used for depicting orbits simply to make the illustrations readable. However, a typical space shuttle orbit is roughly 300 - </a:t>
            </a:r>
            <a:r>
              <a:rPr lang="en-US" smtClean="0"/>
              <a:t>350 km </a:t>
            </a:r>
            <a:r>
              <a:rPr lang="en-US" dirty="0" smtClean="0"/>
              <a:t>above the Earth. If a drawing of such an orbit were to be made to scale, the circle representing the orbit would barely be larger than the image representing the Earth.</a:t>
            </a:r>
          </a:p>
        </p:txBody>
      </p:sp>
    </p:spTree>
    <p:extLst>
      <p:ext uri="{BB962C8B-B14F-4D97-AF65-F5344CB8AC3E}">
        <p14:creationId xmlns:p14="http://schemas.microsoft.com/office/powerpoint/2010/main" val="1080100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679840-3F3E-4EFA-8325-EC03211D38CA}" type="slidenum">
              <a:rPr lang="en-US">
                <a:latin typeface="Times New Roman" pitchFamily="18" charset="0"/>
              </a:rPr>
              <a:pPr/>
              <a:t>16</a:t>
            </a:fld>
            <a:endParaRPr 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550254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679840-3F3E-4EFA-8325-EC03211D38CA}" type="slidenum">
              <a:rPr lang="en-US">
                <a:latin typeface="Times New Roman" pitchFamily="18" charset="0"/>
              </a:rPr>
              <a:pPr/>
              <a:t>17</a:t>
            </a:fld>
            <a:endParaRPr 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the </a:t>
            </a:r>
            <a:r>
              <a:rPr lang="en-US" dirty="0" smtClean="0"/>
              <a:t>Altitude </a:t>
            </a:r>
            <a:r>
              <a:rPr lang="en-US" baseline="0" dirty="0" smtClean="0"/>
              <a:t>file</a:t>
            </a:r>
            <a:r>
              <a:rPr lang="en-US" dirty="0" smtClean="0"/>
              <a:t> to demonstrate this </a:t>
            </a:r>
            <a:r>
              <a:rPr lang="en-US" sz="1200" dirty="0" smtClean="0"/>
              <a:t>content</a:t>
            </a:r>
            <a:r>
              <a:rPr lang="en-US" dirty="0" smtClean="0"/>
              <a:t>.</a:t>
            </a:r>
          </a:p>
          <a:p>
            <a:pPr eaLnBrk="1" hangingPunct="1"/>
            <a:endParaRPr lang="en-US" b="1" dirty="0" smtClean="0"/>
          </a:p>
          <a:p>
            <a:pPr eaLnBrk="1" hangingPunct="1"/>
            <a:r>
              <a:rPr lang="en-US" b="1" dirty="0" smtClean="0"/>
              <a:t>Let’s Have a Race</a:t>
            </a:r>
          </a:p>
          <a:p>
            <a:pPr eaLnBrk="1" hangingPunct="1"/>
            <a:r>
              <a:rPr lang="en-US" dirty="0" smtClean="0"/>
              <a:t>From this animation, the parallel of satellites being like race cars on a track can easily be drawn. The satellites are “all lined up at the starting line.” Ask students which satellite they think will complete a “lap,” or orbit, first. Depending on the students’ math background, walk them through the proof that the larger the semi-major axis (a), the greater the period.</a:t>
            </a:r>
          </a:p>
          <a:p>
            <a:pPr eaLnBrk="1" hangingPunct="1"/>
            <a:endParaRPr lang="en-US" dirty="0" smtClean="0"/>
          </a:p>
          <a:p>
            <a:pPr eaLnBrk="1" hangingPunct="1"/>
            <a:r>
              <a:rPr lang="en-US" dirty="0" smtClean="0"/>
              <a:t>The ONLY variable in the equation is </a:t>
            </a:r>
            <a:r>
              <a:rPr lang="en-US" b="1" dirty="0" smtClean="0"/>
              <a:t>a</a:t>
            </a:r>
            <a:r>
              <a:rPr lang="en-US" dirty="0" smtClean="0"/>
              <a:t>. It is to the 3/2 power, so the larger </a:t>
            </a:r>
            <a:r>
              <a:rPr lang="en-US" b="1" dirty="0" smtClean="0"/>
              <a:t>a</a:t>
            </a:r>
            <a:r>
              <a:rPr lang="en-US" dirty="0" smtClean="0"/>
              <a:t> is, the larger this term is. Therefore, the larger </a:t>
            </a:r>
            <a:r>
              <a:rPr lang="en-US" b="1" dirty="0" smtClean="0"/>
              <a:t>a</a:t>
            </a:r>
            <a:r>
              <a:rPr lang="en-US" dirty="0" smtClean="0"/>
              <a:t> is, the greater the period.</a:t>
            </a:r>
          </a:p>
          <a:p>
            <a:pPr eaLnBrk="1" hangingPunct="1"/>
            <a:endParaRPr lang="en-US" dirty="0" smtClean="0"/>
          </a:p>
          <a:p>
            <a:pPr eaLnBrk="1" hangingPunct="1"/>
            <a:r>
              <a:rPr lang="en-US" dirty="0" smtClean="0"/>
              <a:t>Start the animation and pause it after the first satellite completes an orbit. The students will see that the satellite with the smallest orbit has the smallest period.</a:t>
            </a:r>
          </a:p>
          <a:p>
            <a:pPr eaLnBrk="1" hangingPunct="1"/>
            <a:endParaRPr lang="en-US" dirty="0" smtClean="0"/>
          </a:p>
          <a:p>
            <a:pPr eaLnBrk="1" hangingPunct="1"/>
            <a:r>
              <a:rPr lang="en-US" dirty="0" smtClean="0"/>
              <a:t>A good question to pose to students at this point is “What is the approximate orbital period of the International Space Station?” The students will likely provide a wide range of answers. The correct answer is approximately 90 minutes!    </a:t>
            </a:r>
          </a:p>
        </p:txBody>
      </p:sp>
    </p:spTree>
    <p:extLst>
      <p:ext uri="{BB962C8B-B14F-4D97-AF65-F5344CB8AC3E}">
        <p14:creationId xmlns:p14="http://schemas.microsoft.com/office/powerpoint/2010/main" val="75922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8E34A3-B54C-49C2-9DD4-8225D892B7F9}" type="slidenum">
              <a:rPr lang="en-US">
                <a:latin typeface="Times New Roman" pitchFamily="18" charset="0"/>
              </a:rPr>
              <a:pPr/>
              <a:t>18</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the </a:t>
            </a:r>
            <a:r>
              <a:rPr lang="en-US" dirty="0" err="1" smtClean="0"/>
              <a:t>SemiMajorAxis</a:t>
            </a:r>
            <a:r>
              <a:rPr lang="en-US" dirty="0" smtClean="0"/>
              <a:t> file to demonstrate this </a:t>
            </a:r>
            <a:r>
              <a:rPr lang="en-US" sz="1200" dirty="0" smtClean="0"/>
              <a:t>content</a:t>
            </a:r>
            <a:r>
              <a:rPr lang="en-US" dirty="0" smtClean="0"/>
              <a:t>.</a:t>
            </a:r>
          </a:p>
          <a:p>
            <a:pPr eaLnBrk="1" hangingPunct="1"/>
            <a:endParaRPr lang="en-US" b="1" dirty="0" smtClean="0"/>
          </a:p>
          <a:p>
            <a:pPr eaLnBrk="1" hangingPunct="1"/>
            <a:r>
              <a:rPr lang="en-US" b="1" dirty="0" smtClean="0"/>
              <a:t>Illustration</a:t>
            </a:r>
          </a:p>
          <a:p>
            <a:pPr eaLnBrk="1" hangingPunct="1"/>
            <a:r>
              <a:rPr lang="en-US" dirty="0" smtClean="0"/>
              <a:t>It is important to rotate the .</a:t>
            </a:r>
            <a:r>
              <a:rPr lang="en-US" dirty="0" err="1" smtClean="0"/>
              <a:t>vdf</a:t>
            </a:r>
            <a:r>
              <a:rPr lang="en-US" dirty="0" smtClean="0"/>
              <a:t> file here so that students can clearly see the differences in the orbits. They may argue that these orbits are not the same size, but they are. Because their eccentricities vary so widely, the appearance of size can be a bit distorted. Ask students when a satellite will “win” the race for one orbit. Hopefully, they will answer that all orbits will have the same period, because this slide tells us that all of the orbits are the same size!	</a:t>
            </a:r>
          </a:p>
          <a:p>
            <a:pPr eaLnBrk="1" hangingPunct="1"/>
            <a:endParaRPr lang="en-US" dirty="0" smtClean="0"/>
          </a:p>
          <a:p>
            <a:pPr eaLnBrk="1" hangingPunct="1"/>
            <a:r>
              <a:rPr lang="en-US" dirty="0" smtClean="0"/>
              <a:t>Prior to animating, it is suggested to rotate the Earth such that the view is essentially looking down on the North Pole, such that the white orbit is at the very top of the animation and all of the satellites appear to be lined up in the “12 o’clock position.” This orientation provides a clear starting and ending point. Animate and observe that all satellites complete one orbit in the same amount of time.</a:t>
            </a:r>
          </a:p>
          <a:p>
            <a:pPr eaLnBrk="1" hangingPunct="1"/>
            <a:endParaRPr lang="en-US" dirty="0" smtClean="0"/>
          </a:p>
          <a:p>
            <a:pPr eaLnBrk="1" hangingPunct="1"/>
            <a:r>
              <a:rPr lang="en-US" dirty="0" smtClean="0"/>
              <a:t>As was seen previously, at different times in the orbit, different satellites will take the lead. Be sure to point out to students that some of these satellites show dramatic changes in speed (the highly elliptical orbits), while others travel at a constant speed (the circular orbits). This phenomenon will be discussed later in the lesson.</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1297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4D51CC-D9FE-440A-BC40-9163B41E8E56}" type="slidenum">
              <a:rPr lang="en-US">
                <a:latin typeface="Times New Roman" pitchFamily="18" charset="0"/>
              </a:rPr>
              <a:pPr/>
              <a:t>19</a:t>
            </a:fld>
            <a:endParaRPr lang="en-US">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the </a:t>
            </a:r>
            <a:r>
              <a:rPr lang="en-US" dirty="0" smtClean="0"/>
              <a:t>Raan2</a:t>
            </a:r>
            <a:r>
              <a:rPr lang="en-US" baseline="0" dirty="0" smtClean="0"/>
              <a:t> file</a:t>
            </a:r>
            <a:r>
              <a:rPr lang="en-US" dirty="0" smtClean="0"/>
              <a:t> to demonstrate this </a:t>
            </a:r>
            <a:r>
              <a:rPr lang="en-US" sz="1200" dirty="0" smtClean="0"/>
              <a:t>content</a:t>
            </a:r>
            <a:r>
              <a:rPr lang="en-US" dirty="0" smtClean="0"/>
              <a:t>.</a:t>
            </a:r>
          </a:p>
          <a:p>
            <a:pPr eaLnBrk="1" hangingPunct="1"/>
            <a:endParaRPr lang="en-US" b="1" dirty="0" smtClean="0"/>
          </a:p>
          <a:p>
            <a:pPr eaLnBrk="1" hangingPunct="1"/>
            <a:r>
              <a:rPr lang="en-US" b="1" dirty="0" smtClean="0"/>
              <a:t>Illustration</a:t>
            </a:r>
          </a:p>
          <a:p>
            <a:pPr eaLnBrk="1" hangingPunct="1"/>
            <a:r>
              <a:rPr lang="en-US" dirty="0" smtClean="0"/>
              <a:t>The hula hoop and basketball can again be used to reinforce the contents of this slide. There are numerous orientations in which a given hula hoop can be oriented around the ball. While the size and shape of the hula hoop don’t change, the orientation can. There must be parameters to describe the orientation of the orbit once its size and shape are known.</a:t>
            </a:r>
          </a:p>
        </p:txBody>
      </p:sp>
    </p:spTree>
    <p:extLst>
      <p:ext uri="{BB962C8B-B14F-4D97-AF65-F5344CB8AC3E}">
        <p14:creationId xmlns:p14="http://schemas.microsoft.com/office/powerpoint/2010/main" val="371778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2CB870-76DD-46ED-8AC8-E90EA4BD1354}" type="slidenum">
              <a:rPr lang="en-US">
                <a:latin typeface="Times New Roman" pitchFamily="18" charset="0"/>
              </a:rPr>
              <a:pPr/>
              <a:t>20</a:t>
            </a:fld>
            <a:endParaRPr lang="en-US">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a:t>
            </a:r>
            <a:r>
              <a:rPr lang="en-US" dirty="0" smtClean="0"/>
              <a:t>Inclination </a:t>
            </a:r>
            <a:r>
              <a:rPr lang="en-US" baseline="0" dirty="0" smtClean="0"/>
              <a:t>file </a:t>
            </a:r>
            <a:r>
              <a:rPr lang="en-US" dirty="0" smtClean="0"/>
              <a:t>to demonstrate this </a:t>
            </a:r>
            <a:r>
              <a:rPr lang="en-US" sz="1200" dirty="0" smtClean="0"/>
              <a:t>content</a:t>
            </a:r>
            <a:r>
              <a:rPr lang="en-US" dirty="0" smtClean="0"/>
              <a:t>.</a:t>
            </a:r>
          </a:p>
          <a:p>
            <a:pPr eaLnBrk="1" hangingPunct="1"/>
            <a:endParaRPr lang="en-US" b="1" dirty="0" smtClean="0"/>
          </a:p>
          <a:p>
            <a:pPr eaLnBrk="1" hangingPunct="1"/>
            <a:r>
              <a:rPr lang="en-US" b="1" dirty="0" smtClean="0"/>
              <a:t>Illustration</a:t>
            </a:r>
          </a:p>
          <a:p>
            <a:pPr eaLnBrk="1" hangingPunct="1"/>
            <a:r>
              <a:rPr lang="en-US" dirty="0" smtClean="0"/>
              <a:t>These satellites all have the same size and shape,</a:t>
            </a:r>
            <a:r>
              <a:rPr lang="en-US" baseline="0" dirty="0" smtClean="0"/>
              <a:t> b</a:t>
            </a:r>
            <a:r>
              <a:rPr lang="en-US" dirty="0" smtClean="0"/>
              <a:t>ut their tilts relative to the equator all differ. This tilt is called inclination. Rotate the .</a:t>
            </a:r>
            <a:r>
              <a:rPr lang="en-US" dirty="0" err="1" smtClean="0"/>
              <a:t>vdf</a:t>
            </a:r>
            <a:r>
              <a:rPr lang="en-US" dirty="0" smtClean="0"/>
              <a:t> to show students that only the inclination is different between the various orbits.</a:t>
            </a:r>
          </a:p>
          <a:p>
            <a:pPr eaLnBrk="1" hangingPunct="1"/>
            <a:endParaRPr lang="en-US" dirty="0" smtClean="0"/>
          </a:p>
          <a:p>
            <a:pPr eaLnBrk="1" hangingPunct="1"/>
            <a:r>
              <a:rPr lang="en-US" dirty="0" smtClean="0"/>
              <a:t>Once again, you can have the satellites race. In this case, the best starting point for the race is to have all of the satellites cross the equatorial plane. All of the satellites will complete one orbit in the same amount of time. Hopefully by now, students understand that period is dependent only upon</a:t>
            </a:r>
            <a:r>
              <a:rPr lang="en-US" baseline="0" dirty="0" smtClean="0"/>
              <a:t> the</a:t>
            </a:r>
            <a:r>
              <a:rPr lang="en-US" dirty="0" smtClean="0"/>
              <a:t> semi-major axis!</a:t>
            </a:r>
          </a:p>
          <a:p>
            <a:pPr eaLnBrk="1" hangingPunct="1"/>
            <a:endParaRPr lang="en-US" dirty="0" smtClean="0"/>
          </a:p>
          <a:p>
            <a:pPr eaLnBrk="1" hangingPunct="1"/>
            <a:r>
              <a:rPr lang="en-US" dirty="0" smtClean="0"/>
              <a:t>Students will most likely ask, “Won’t they crash into each other?” Stress that the size of the dots is greatly exaggerated in order to show the satellites. While in-space collision IS a topic which satellite operators must not neglect, the likelihood of collisions is very, very small.</a:t>
            </a:r>
          </a:p>
        </p:txBody>
      </p:sp>
    </p:spTree>
    <p:extLst>
      <p:ext uri="{BB962C8B-B14F-4D97-AF65-F5344CB8AC3E}">
        <p14:creationId xmlns:p14="http://schemas.microsoft.com/office/powerpoint/2010/main" val="255315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776722-D726-4A6E-8731-CA2AD341800F}" type="slidenum">
              <a:rPr lang="en-US">
                <a:latin typeface="Times New Roman" pitchFamily="18" charset="0"/>
              </a:rPr>
              <a:pPr/>
              <a:t>2</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z="1000" b="1" dirty="0" smtClean="0"/>
              <a:t>A Comparison</a:t>
            </a:r>
          </a:p>
          <a:p>
            <a:pPr eaLnBrk="1" hangingPunct="1"/>
            <a:r>
              <a:rPr lang="en-US" sz="1000" dirty="0" smtClean="0"/>
              <a:t>Comparing an orbit to a racetrack is an analogy that many students can understand. The car drives around a fixed racetrack, much like a satellite travels around a fixed orbit. Make sure that students understand what natural satellites are. Ask students to identify a natural satellite of the earth (the moon). What are natural satellites of the sun (the planets)? </a:t>
            </a:r>
            <a:r>
              <a:rPr lang="en-US" sz="1000" dirty="0" err="1" smtClean="0"/>
              <a:t>Kepler’s</a:t>
            </a:r>
            <a:r>
              <a:rPr lang="en-US" sz="1000" dirty="0" smtClean="0"/>
              <a:t> observations were based on the movements of the planets, but all that he discovered also applies to human-made satellites in their orbits.</a:t>
            </a:r>
          </a:p>
          <a:p>
            <a:pPr eaLnBrk="1" hangingPunct="1"/>
            <a:endParaRPr lang="en-US" sz="1000" b="1" dirty="0" smtClean="0"/>
          </a:p>
          <a:p>
            <a:pPr eaLnBrk="1" hangingPunct="1"/>
            <a:r>
              <a:rPr lang="en-US" sz="1000" b="1" dirty="0" smtClean="0"/>
              <a:t>History</a:t>
            </a:r>
          </a:p>
          <a:p>
            <a:pPr eaLnBrk="1" hangingPunct="1"/>
            <a:r>
              <a:rPr lang="en-US" sz="1000" dirty="0" smtClean="0"/>
              <a:t>An entire course can be taught on the history of humankind’s knowledge of space. This lesson is not intended to cover history in detail, but it is certainly worth addressing briefly at this point.</a:t>
            </a:r>
          </a:p>
          <a:p>
            <a:pPr eaLnBrk="1" hangingPunct="1"/>
            <a:endParaRPr lang="en-US" sz="1000" dirty="0" smtClean="0"/>
          </a:p>
          <a:p>
            <a:pPr eaLnBrk="1" hangingPunct="1"/>
            <a:r>
              <a:rPr lang="en-US" sz="1000" dirty="0" smtClean="0"/>
              <a:t>Perhaps the most amazing facet of </a:t>
            </a:r>
            <a:r>
              <a:rPr lang="en-US" sz="1000" dirty="0" err="1" smtClean="0"/>
              <a:t>Kepler’s</a:t>
            </a:r>
            <a:r>
              <a:rPr lang="en-US" sz="1000" dirty="0" smtClean="0"/>
              <a:t> work to discuss with students is that </a:t>
            </a:r>
            <a:r>
              <a:rPr lang="en-US" sz="1000" dirty="0" err="1" smtClean="0"/>
              <a:t>Kepler</a:t>
            </a:r>
            <a:r>
              <a:rPr lang="en-US" sz="1000" dirty="0" smtClean="0"/>
              <a:t> made all of his observations and calculations without the use of any kind of technology that we rely on today</a:t>
            </a:r>
            <a:r>
              <a:rPr lang="en-US" sz="1000" baseline="0" dirty="0" smtClean="0"/>
              <a:t> – n</a:t>
            </a:r>
            <a:r>
              <a:rPr lang="en-US" sz="1000" dirty="0" smtClean="0"/>
              <a:t>o calculators, no computers.</a:t>
            </a:r>
            <a:r>
              <a:rPr lang="en-US" sz="1000" baseline="0" dirty="0" smtClean="0"/>
              <a:t> </a:t>
            </a:r>
            <a:r>
              <a:rPr lang="en-US" sz="1000" dirty="0" smtClean="0"/>
              <a:t>Students rely so heavily on technology today that they often must be reminded that many of the greatest minds in the past made incredible discoveries without the aid of any technology. </a:t>
            </a:r>
            <a:r>
              <a:rPr lang="en-US" sz="1000" dirty="0" err="1" smtClean="0"/>
              <a:t>Kepler</a:t>
            </a:r>
            <a:r>
              <a:rPr lang="en-US" sz="1000" dirty="0" smtClean="0"/>
              <a:t> observed the planets’ orbits with the naked eye over years and years and derived his laws (and the equations related to them) from these observations.  His accomplishments were truly mind boggling. </a:t>
            </a:r>
          </a:p>
          <a:p>
            <a:pPr eaLnBrk="1" hangingPunct="1"/>
            <a:endParaRPr lang="en-US" sz="1000" dirty="0" smtClean="0"/>
          </a:p>
          <a:p>
            <a:pPr eaLnBrk="1" hangingPunct="1"/>
            <a:r>
              <a:rPr lang="en-US" sz="1000" dirty="0" err="1" smtClean="0"/>
              <a:t>Kepler</a:t>
            </a:r>
            <a:r>
              <a:rPr lang="en-US" sz="1000" dirty="0" smtClean="0"/>
              <a:t> relied on earlier theories and observations made by </a:t>
            </a:r>
            <a:r>
              <a:rPr lang="en-US" sz="1000" dirty="0" err="1" smtClean="0"/>
              <a:t>Nicolaus</a:t>
            </a:r>
            <a:r>
              <a:rPr lang="en-US" sz="1000" dirty="0" smtClean="0"/>
              <a:t> Copernicus. An excellent, recent (2007) book on Copernicus’ life and work is </a:t>
            </a:r>
            <a:r>
              <a:rPr lang="en-US" sz="1000" i="1" u="none" dirty="0" smtClean="0"/>
              <a:t>Copernicus’ Secret: How the Scientific Revolution Began </a:t>
            </a:r>
            <a:r>
              <a:rPr lang="en-US" sz="1000" dirty="0" smtClean="0"/>
              <a:t>by Jack </a:t>
            </a:r>
            <a:r>
              <a:rPr lang="en-US" sz="1000" dirty="0" err="1" smtClean="0"/>
              <a:t>Repcheck</a:t>
            </a:r>
            <a:r>
              <a:rPr lang="en-US" sz="1000" dirty="0" smtClean="0"/>
              <a:t>.</a:t>
            </a:r>
          </a:p>
        </p:txBody>
      </p:sp>
    </p:spTree>
    <p:extLst>
      <p:ext uri="{BB962C8B-B14F-4D97-AF65-F5344CB8AC3E}">
        <p14:creationId xmlns:p14="http://schemas.microsoft.com/office/powerpoint/2010/main" val="1558471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7C6DDD-9741-4E7C-B63E-A439AC619309}" type="slidenum">
              <a:rPr lang="en-US">
                <a:latin typeface="Times New Roman" pitchFamily="18" charset="0"/>
              </a:rPr>
              <a:pPr/>
              <a:t>21</a:t>
            </a:fld>
            <a:endParaRPr lang="en-US">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presentation </a:t>
            </a:r>
            <a:r>
              <a:rPr lang="en-US" baseline="0" dirty="0" smtClean="0"/>
              <a:t>displays the </a:t>
            </a:r>
            <a:r>
              <a:rPr lang="en-US" b="0" baseline="0" dirty="0" err="1" smtClean="0"/>
              <a:t>GroundTrace</a:t>
            </a:r>
            <a:r>
              <a:rPr lang="en-US" b="0" baseline="0" dirty="0" smtClean="0"/>
              <a:t> </a:t>
            </a:r>
            <a:r>
              <a:rPr lang="en-US" baseline="0" dirty="0" smtClean="0"/>
              <a:t>file</a:t>
            </a:r>
            <a:r>
              <a:rPr lang="en-US" b="0"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r>
              <a:rPr lang="en-US" b="1" dirty="0" smtClean="0"/>
              <a:t>Switching gears to 2D</a:t>
            </a:r>
          </a:p>
          <a:p>
            <a:pPr eaLnBrk="1" hangingPunct="1"/>
            <a:r>
              <a:rPr lang="en-US" dirty="0" smtClean="0"/>
              <a:t>This is the first time in this lesson that students will consider what an orbit looks like when projected in 2D rather than 3D. This projection is called a ground trace. A fair amount of information about the satellite’s orbit can be obtained simply from the ground trace. This information will be addressed in later slides.</a:t>
            </a:r>
          </a:p>
        </p:txBody>
      </p:sp>
    </p:spTree>
    <p:extLst>
      <p:ext uri="{BB962C8B-B14F-4D97-AF65-F5344CB8AC3E}">
        <p14:creationId xmlns:p14="http://schemas.microsoft.com/office/powerpoint/2010/main" val="860799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E5F601-93D9-4489-B6EF-C1337362A453}" type="slidenum">
              <a:rPr lang="en-US">
                <a:latin typeface="Times New Roman" pitchFamily="18" charset="0"/>
              </a:rPr>
              <a:pPr/>
              <a:t>22</a:t>
            </a:fld>
            <a:endParaRPr lang="en-US">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presentation </a:t>
            </a:r>
            <a:r>
              <a:rPr lang="en-US" baseline="0" dirty="0" smtClean="0"/>
              <a:t>displays the </a:t>
            </a:r>
            <a:r>
              <a:rPr lang="en-US" b="0" baseline="0" dirty="0" err="1" smtClean="0"/>
              <a:t>GroundTrace_AlternateView</a:t>
            </a:r>
            <a:r>
              <a:rPr lang="en-US" b="0" baseline="0" dirty="0" smtClean="0"/>
              <a:t> </a:t>
            </a:r>
            <a:r>
              <a:rPr lang="en-US" baseline="0" dirty="0" smtClean="0"/>
              <a:t>file</a:t>
            </a:r>
            <a:r>
              <a:rPr lang="en-US" b="0" baseline="0" dirty="0" smtClean="0"/>
              <a:t>. </a:t>
            </a:r>
          </a:p>
          <a:p>
            <a:pPr eaLnBrk="1" hangingPunct="1"/>
            <a:endParaRPr lang="en-US" b="1" dirty="0" smtClean="0"/>
          </a:p>
          <a:p>
            <a:pPr eaLnBrk="1" hangingPunct="1"/>
            <a:r>
              <a:rPr lang="en-US" b="1" dirty="0" smtClean="0"/>
              <a:t>Further Explanation</a:t>
            </a:r>
          </a:p>
          <a:p>
            <a:pPr eaLnBrk="1" hangingPunct="1"/>
            <a:r>
              <a:rPr lang="en-US" dirty="0" smtClean="0"/>
              <a:t>If presented with a ground trace like this without having watched the previous slide’s movie, the ground trace can be extremely confusing to students. However, hopefully after watching the movie, students realize that, because the Earth continually rotates under the satellite, the ground trace appears to “move” itself across the Earth over the course of a day.</a:t>
            </a:r>
          </a:p>
          <a:p>
            <a:pPr eaLnBrk="1" hangingPunct="1"/>
            <a:endParaRPr lang="en-US" dirty="0" smtClean="0"/>
          </a:p>
          <a:p>
            <a:pPr eaLnBrk="1" hangingPunct="1"/>
            <a:r>
              <a:rPr lang="en-US" dirty="0" smtClean="0"/>
              <a:t>At this point it is good to ask students why the ground trace doesn’t cover the far north and far southern regions of the Earth (the next few slides will address this). If the satellite depicted in this slide had a mission of obtaining satellite imagery of an oil tanker spill just off the coast of Alaska, would this be a good orbit for that satellite? No!  The satellite never orbits directly over Alaska.</a:t>
            </a:r>
            <a:r>
              <a:rPr lang="en-US" baseline="0" dirty="0" smtClean="0"/>
              <a:t> </a:t>
            </a:r>
            <a:r>
              <a:rPr lang="en-US" dirty="0" smtClean="0"/>
              <a:t>How could this problem be resolved? The next couple of slides will provide the students with the information they need to answer this question.</a:t>
            </a:r>
          </a:p>
        </p:txBody>
      </p:sp>
    </p:spTree>
    <p:extLst>
      <p:ext uri="{BB962C8B-B14F-4D97-AF65-F5344CB8AC3E}">
        <p14:creationId xmlns:p14="http://schemas.microsoft.com/office/powerpoint/2010/main" val="2535632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A63A63-28F4-412B-9828-FCAAA0E58C12}" type="slidenum">
              <a:rPr lang="en-US">
                <a:latin typeface="Times New Roman" pitchFamily="18" charset="0"/>
              </a:rPr>
              <a:pPr/>
              <a:t>23</a:t>
            </a:fld>
            <a:endParaRPr lang="en-US">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two images not animations.</a:t>
            </a:r>
          </a:p>
          <a:p>
            <a:pPr eaLnBrk="1" hangingPunct="1"/>
            <a:endParaRPr lang="en-US" b="1" dirty="0" smtClean="0"/>
          </a:p>
          <a:p>
            <a:pPr eaLnBrk="1" hangingPunct="1"/>
            <a:r>
              <a:rPr lang="en-US" b="1" dirty="0" smtClean="0"/>
              <a:t>Tying it Together</a:t>
            </a:r>
          </a:p>
          <a:p>
            <a:pPr eaLnBrk="1" hangingPunct="1"/>
            <a:r>
              <a:rPr lang="en-US" dirty="0" smtClean="0"/>
              <a:t>The inclination of the satellite in degrees is equal to the northern and southern limits of the ground trace in degrees latitude. To answer the question from the previous slide, a satellite wishing to obtain imagery of an oil spill near Alaska should have an inclination close to the latitude of the oil spill.</a:t>
            </a:r>
          </a:p>
          <a:p>
            <a:pPr eaLnBrk="1" hangingPunct="1"/>
            <a:endParaRPr lang="en-US" dirty="0" smtClean="0"/>
          </a:p>
          <a:p>
            <a:pPr eaLnBrk="1" hangingPunct="1"/>
            <a:r>
              <a:rPr lang="en-US" dirty="0" smtClean="0"/>
              <a:t>The inclination of an orbit can be obtained simply by looking at the ground trace. Have students provide approximate inclinations for the orbits provided on this slide by looking at their ground traces. Do these inclinations seem to correspond to the degrees of “tilt” relative to the equatorial plane which they can see in the 3D picture?</a:t>
            </a:r>
            <a:r>
              <a:rPr lang="en-US" baseline="0" dirty="0" smtClean="0"/>
              <a:t> Y</a:t>
            </a:r>
            <a:r>
              <a:rPr lang="en-US" dirty="0" smtClean="0"/>
              <a:t>es, they do.</a:t>
            </a:r>
          </a:p>
          <a:p>
            <a:pPr eaLnBrk="1" hangingPunct="1"/>
            <a:endParaRPr lang="en-US" dirty="0" smtClean="0"/>
          </a:p>
          <a:p>
            <a:pPr eaLnBrk="1" hangingPunct="1"/>
            <a:r>
              <a:rPr lang="en-US" dirty="0" smtClean="0"/>
              <a:t>Which of the orbits pictured would be most suitable for a weather satellite? The answer is the orange satellite (or the one with the highest inclination), because it is important for weather satellites to be able to observe weather across the entire globe. Weather satellites are in highly inclined orbits.</a:t>
            </a:r>
          </a:p>
          <a:p>
            <a:pPr eaLnBrk="1" hangingPunct="1"/>
            <a:endParaRPr lang="en-US" b="1" dirty="0" smtClean="0"/>
          </a:p>
        </p:txBody>
      </p:sp>
    </p:spTree>
    <p:extLst>
      <p:ext uri="{BB962C8B-B14F-4D97-AF65-F5344CB8AC3E}">
        <p14:creationId xmlns:p14="http://schemas.microsoft.com/office/powerpoint/2010/main" val="1478962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15C156-1A86-4EF3-8393-7D52523A7062}" type="slidenum">
              <a:rPr lang="en-US">
                <a:latin typeface="Times New Roman" pitchFamily="18" charset="0"/>
              </a:rPr>
              <a:pPr/>
              <a:t>24</a:t>
            </a:fld>
            <a:endParaRPr lang="en-US">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two images not animations.</a:t>
            </a:r>
          </a:p>
          <a:p>
            <a:pPr eaLnBrk="1" hangingPunct="1"/>
            <a:endParaRPr lang="en-US" b="1" dirty="0" smtClean="0"/>
          </a:p>
          <a:p>
            <a:pPr eaLnBrk="1" hangingPunct="1"/>
            <a:r>
              <a:rPr lang="en-US" b="1" dirty="0" smtClean="0"/>
              <a:t>Special Terms</a:t>
            </a:r>
          </a:p>
          <a:p>
            <a:pPr eaLnBrk="1" hangingPunct="1"/>
            <a:r>
              <a:rPr lang="en-US" dirty="0" smtClean="0"/>
              <a:t>The terms “equatorial” and “polar” are used to describe orbits with zero and approximately 90 degree inclinations, respectively. Equatorial orbits are very important in the world of communications and are discussed later in the lesson. However, it should be noted that rarely (if ever) do satellites in equatorial orbits have altitudes as low as shown in this slide. This low altitude is used simply for the sake of illustrating a concept.</a:t>
            </a:r>
          </a:p>
          <a:p>
            <a:pPr eaLnBrk="1" hangingPunct="1"/>
            <a:endParaRPr lang="en-US" dirty="0" smtClean="0"/>
          </a:p>
        </p:txBody>
      </p:sp>
    </p:spTree>
    <p:extLst>
      <p:ext uri="{BB962C8B-B14F-4D97-AF65-F5344CB8AC3E}">
        <p14:creationId xmlns:p14="http://schemas.microsoft.com/office/powerpoint/2010/main" val="2744241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0A9680-2118-4CB3-843E-A638B6CBAE71}" type="slidenum">
              <a:rPr lang="en-US">
                <a:latin typeface="Times New Roman" pitchFamily="18" charset="0"/>
              </a:rPr>
              <a:pPr/>
              <a:t>25</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two images not animations.</a:t>
            </a:r>
          </a:p>
          <a:p>
            <a:pPr eaLnBrk="1" hangingPunct="1"/>
            <a:endParaRPr lang="en-US" b="1" dirty="0" smtClean="0"/>
          </a:p>
          <a:p>
            <a:pPr eaLnBrk="1" hangingPunct="1"/>
            <a:r>
              <a:rPr lang="en-US" b="1" dirty="0" smtClean="0"/>
              <a:t>Further Explanation</a:t>
            </a:r>
          </a:p>
          <a:p>
            <a:pPr eaLnBrk="1" hangingPunct="1"/>
            <a:r>
              <a:rPr lang="en-US" dirty="0" smtClean="0"/>
              <a:t>Students should realize that in a polar orbit, the satellite would appear to pass off the southern limit of the map and then reappear from the northern limit, moving in a southerly direction. This is caused by the problem of representing a 3D globe in a 2D map.</a:t>
            </a:r>
          </a:p>
        </p:txBody>
      </p:sp>
    </p:spTree>
    <p:extLst>
      <p:ext uri="{BB962C8B-B14F-4D97-AF65-F5344CB8AC3E}">
        <p14:creationId xmlns:p14="http://schemas.microsoft.com/office/powerpoint/2010/main" val="3029859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5E3BEE-0114-43EA-9B64-0C8E23FBB9A2}" type="slidenum">
              <a:rPr lang="en-US">
                <a:latin typeface="Times New Roman" pitchFamily="18" charset="0"/>
              </a:rPr>
              <a:pPr/>
              <a:t>26</a:t>
            </a:fld>
            <a:endParaRPr lang="en-US">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Inclination has been discussed in detail in previous slides. However, the orbital period of a satellite can also be obtained from a ground trace. The next slide will walk through the process of computing inclination. However, in preparation for that computation, students should note the longitudes of the 1</a:t>
            </a:r>
            <a:r>
              <a:rPr lang="en-US" baseline="30000" dirty="0" smtClean="0"/>
              <a:t>st</a:t>
            </a:r>
            <a:r>
              <a:rPr lang="en-US" dirty="0" smtClean="0"/>
              <a:t> and 2</a:t>
            </a:r>
            <a:r>
              <a:rPr lang="en-US" baseline="30000" dirty="0" smtClean="0"/>
              <a:t>nd</a:t>
            </a:r>
            <a:r>
              <a:rPr lang="en-US" dirty="0" smtClean="0"/>
              <a:t> passes of the satellite from this ground trace. </a:t>
            </a:r>
          </a:p>
          <a:p>
            <a:pPr eaLnBrk="1" hangingPunct="1"/>
            <a:endParaRPr lang="en-US" dirty="0" smtClean="0"/>
          </a:p>
          <a:p>
            <a:pPr eaLnBrk="1" hangingPunct="1"/>
            <a:r>
              <a:rPr lang="en-US" dirty="0" smtClean="0"/>
              <a:t>The most common reference point used for such a calculation is the point where the satellite crosses the equator, or 0 degrees latitude. In this example, this occurs at 0 degrees longitude for this satellite’s first pass and 25 degrees west longitude for the 2</a:t>
            </a:r>
            <a:r>
              <a:rPr lang="en-US" baseline="30000" dirty="0" smtClean="0"/>
              <a:t>nd</a:t>
            </a:r>
            <a:r>
              <a:rPr lang="en-US" dirty="0" smtClean="0"/>
              <a:t> equatorial crossing. We will use this information in the next slide.</a:t>
            </a:r>
          </a:p>
        </p:txBody>
      </p:sp>
    </p:spTree>
    <p:extLst>
      <p:ext uri="{BB962C8B-B14F-4D97-AF65-F5344CB8AC3E}">
        <p14:creationId xmlns:p14="http://schemas.microsoft.com/office/powerpoint/2010/main" val="3228823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3775D9-7050-4FC1-A7D5-7966F4D40776}" type="slidenum">
              <a:rPr lang="en-US">
                <a:latin typeface="Times New Roman" pitchFamily="18" charset="0"/>
              </a:rPr>
              <a:pPr/>
              <a:t>27</a:t>
            </a:fld>
            <a:endParaRPr lang="en-US">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b="1" dirty="0" smtClean="0"/>
              <a:t>Mathematical Exercise</a:t>
            </a:r>
          </a:p>
          <a:p>
            <a:pPr eaLnBrk="1" hangingPunct="1"/>
            <a:r>
              <a:rPr lang="en-US" dirty="0" smtClean="0"/>
              <a:t>This slide walks students step by step through the process of determining orbital period from a ground trace.</a:t>
            </a:r>
          </a:p>
          <a:p>
            <a:pPr eaLnBrk="1" hangingPunct="1"/>
            <a:endParaRPr lang="en-US" dirty="0" smtClean="0"/>
          </a:p>
          <a:p>
            <a:pPr eaLnBrk="1" hangingPunct="1"/>
            <a:r>
              <a:rPr lang="en-US" dirty="0" smtClean="0"/>
              <a:t>Step 3 refers to 1440 minutes,</a:t>
            </a:r>
            <a:r>
              <a:rPr lang="en-US" baseline="0" dirty="0" smtClean="0"/>
              <a:t> which</a:t>
            </a:r>
            <a:r>
              <a:rPr lang="en-US" dirty="0" smtClean="0"/>
              <a:t> represents one day (24 hours X 60 minutes). Students should realize that the earth spins completely on its axis in one day. </a:t>
            </a:r>
          </a:p>
          <a:p>
            <a:pPr eaLnBrk="1" hangingPunct="1"/>
            <a:r>
              <a:rPr lang="en-US" b="1" dirty="0" smtClean="0"/>
              <a:t>NOTE:</a:t>
            </a:r>
            <a:r>
              <a:rPr lang="en-US" dirty="0" smtClean="0"/>
              <a:t> The exercise assumes a perfect 24 hour day. In actuality, the Earth completes a rotation on its axis in 23 hours, 56 minutes. For this lesson, we will simply use 24 hours.</a:t>
            </a:r>
          </a:p>
        </p:txBody>
      </p:sp>
    </p:spTree>
    <p:extLst>
      <p:ext uri="{BB962C8B-B14F-4D97-AF65-F5344CB8AC3E}">
        <p14:creationId xmlns:p14="http://schemas.microsoft.com/office/powerpoint/2010/main" val="3183281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FB0034-A31F-42A7-8CF0-B3080F036136}" type="slidenum">
              <a:rPr lang="en-US">
                <a:latin typeface="Times New Roman" pitchFamily="18" charset="0"/>
              </a:rPr>
              <a:pPr/>
              <a:t>28</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the </a:t>
            </a:r>
            <a:r>
              <a:rPr lang="en-US" dirty="0" err="1" smtClean="0"/>
              <a:t>Raan</a:t>
            </a:r>
            <a:r>
              <a:rPr lang="en-US" dirty="0" smtClean="0"/>
              <a:t> file to demonstrate this </a:t>
            </a:r>
            <a:r>
              <a:rPr lang="en-US" sz="1200" dirty="0" smtClean="0"/>
              <a:t>content</a:t>
            </a:r>
            <a:r>
              <a:rPr lang="en-US" dirty="0" smtClean="0"/>
              <a:t>.</a:t>
            </a:r>
          </a:p>
          <a:p>
            <a:pPr eaLnBrk="1" hangingPunct="1"/>
            <a:endParaRPr lang="en-US" b="1" dirty="0" smtClean="0"/>
          </a:p>
          <a:p>
            <a:pPr eaLnBrk="1" hangingPunct="1"/>
            <a:r>
              <a:rPr lang="en-US" b="1" dirty="0" smtClean="0"/>
              <a:t>Further Explanation</a:t>
            </a:r>
          </a:p>
          <a:p>
            <a:pPr eaLnBrk="1" hangingPunct="1"/>
            <a:r>
              <a:rPr lang="en-US" dirty="0" smtClean="0"/>
              <a:t>RAAN is probably the most difficult</a:t>
            </a:r>
            <a:r>
              <a:rPr lang="en-US" baseline="0" dirty="0" smtClean="0"/>
              <a:t> </a:t>
            </a:r>
            <a:r>
              <a:rPr lang="en-US" dirty="0" smtClean="0"/>
              <a:t>orbital parameter for students to grasp. Return to the hula hoop and basketball illustration. Once the hula hoop is placed around the ball at a specified inclination, that hoop may still be “twisted” around the ball. RAAN describes this “twist.”</a:t>
            </a:r>
          </a:p>
          <a:p>
            <a:pPr eaLnBrk="1" hangingPunct="1"/>
            <a:endParaRPr lang="en-US" dirty="0" smtClean="0"/>
          </a:p>
          <a:p>
            <a:pPr eaLnBrk="1" hangingPunct="1"/>
            <a:r>
              <a:rPr lang="en-US" dirty="0" smtClean="0"/>
              <a:t>Before animating, note that in addition to the equatorial plane, another reference on the globe is provided. The blue line represents the Greenwich Meridian, or the line of 0 degrees longitude. Also stress to students that all of the orbits in this slide have the same eccentricities, semi-major axes, and inclinations. Students may argue that they have different inclinations, but this is an optical illusion. Look at each orbit individually and not the maximum latitude over which it passes. All have the same inclination. </a:t>
            </a:r>
          </a:p>
          <a:p>
            <a:pPr eaLnBrk="1" hangingPunct="1"/>
            <a:endParaRPr lang="en-US" dirty="0" smtClean="0"/>
          </a:p>
          <a:p>
            <a:pPr eaLnBrk="1" hangingPunct="1"/>
            <a:r>
              <a:rPr lang="en-US" dirty="0" smtClean="0"/>
              <a:t>Upon animating, note that the Greenwich Meridian could not be used as a reference for identifying where each orbit crosses the equatorial plane because the Earth is constantly rotating. The next few slides examine RAAN in greater detail.</a:t>
            </a:r>
          </a:p>
        </p:txBody>
      </p:sp>
    </p:spTree>
    <p:extLst>
      <p:ext uri="{BB962C8B-B14F-4D97-AF65-F5344CB8AC3E}">
        <p14:creationId xmlns:p14="http://schemas.microsoft.com/office/powerpoint/2010/main" val="351538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FA7E1-6750-4882-B228-48FBE554C62A}" type="slidenum">
              <a:rPr lang="en-US">
                <a:latin typeface="Times New Roman" pitchFamily="18" charset="0"/>
              </a:rPr>
              <a:pPr/>
              <a:t>29</a:t>
            </a:fld>
            <a:endParaRPr lang="en-US">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191000"/>
            <a:ext cx="5029200" cy="4267200"/>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This slide </a:t>
            </a:r>
            <a:r>
              <a:rPr lang="en-US" sz="1000" baseline="0" dirty="0" smtClean="0"/>
              <a:t>displays the </a:t>
            </a:r>
            <a:r>
              <a:rPr lang="en-US" sz="1000" dirty="0" smtClean="0"/>
              <a:t>Raan2 file to demonstrate this content.</a:t>
            </a:r>
          </a:p>
          <a:p>
            <a:pPr eaLnBrk="1" hangingPunct="1">
              <a:lnSpc>
                <a:spcPct val="80000"/>
              </a:lnSpc>
            </a:pPr>
            <a:endParaRPr lang="en-US" sz="1000" b="1" dirty="0" smtClean="0"/>
          </a:p>
          <a:p>
            <a:pPr eaLnBrk="1" hangingPunct="1">
              <a:lnSpc>
                <a:spcPct val="80000"/>
              </a:lnSpc>
            </a:pPr>
            <a:r>
              <a:rPr lang="en-US" sz="1000" b="1" dirty="0" smtClean="0"/>
              <a:t>Further Explanation</a:t>
            </a:r>
          </a:p>
          <a:p>
            <a:pPr eaLnBrk="1" hangingPunct="1">
              <a:lnSpc>
                <a:spcPct val="80000"/>
              </a:lnSpc>
            </a:pPr>
            <a:r>
              <a:rPr lang="en-US" dirty="0" smtClean="0"/>
              <a:t>It helps to break RAAN up into two parts, right ascension and ascending node. Explain ascending node first. This is the point on the orbit where the satellite crosses the equatorial plane in an ASCENDING direction, that is, traveling from the southern hemisphere into the northern hemisphere. 180 degrees after the ascending node, the satellite has a descending node. That is, it once again crosses the equator, this time traveling from the northern to southern hemisphere. It is this ascending node which must be located using a non-moving reference point.</a:t>
            </a:r>
          </a:p>
          <a:p>
            <a:pPr eaLnBrk="1" hangingPunct="1">
              <a:lnSpc>
                <a:spcPct val="80000"/>
              </a:lnSpc>
            </a:pPr>
            <a:endParaRPr lang="en-US" dirty="0" smtClean="0"/>
          </a:p>
          <a:p>
            <a:pPr eaLnBrk="1" hangingPunct="1">
              <a:lnSpc>
                <a:spcPct val="80000"/>
              </a:lnSpc>
            </a:pPr>
            <a:r>
              <a:rPr lang="en-US" dirty="0" smtClean="0"/>
              <a:t>This reference point is the right ascension portion of RAAN. Since we can’t use an earth-based reference point, we use a celestial reference point known as the vernal equinox or the first point of Aries. The angular measurement of the right ascension is 0 at the vernal equinox. If the ascending node of the orbit is aligned with the vernal equinox, the RAAN is 0.  </a:t>
            </a:r>
          </a:p>
          <a:p>
            <a:pPr eaLnBrk="1" hangingPunct="1">
              <a:lnSpc>
                <a:spcPct val="80000"/>
              </a:lnSpc>
            </a:pPr>
            <a:r>
              <a:rPr lang="en-US" dirty="0" smtClean="0"/>
              <a:t> </a:t>
            </a:r>
          </a:p>
          <a:p>
            <a:pPr eaLnBrk="1" hangingPunct="1">
              <a:lnSpc>
                <a:spcPct val="80000"/>
              </a:lnSpc>
            </a:pPr>
            <a:r>
              <a:rPr lang="en-US" dirty="0" smtClean="0"/>
              <a:t>RAAN references the vernal equinox which is determined by the orientations of the earth’s rotation axis and orbit around the sun. These orientations vary over time. I</a:t>
            </a:r>
            <a:r>
              <a:rPr lang="en-US" baseline="0" dirty="0" smtClean="0"/>
              <a:t>n </a:t>
            </a:r>
            <a:r>
              <a:rPr lang="en-US" dirty="0" smtClean="0"/>
              <a:t>actuality our “fixed” celestial reference is not really fixed.  Therefore, several different coordinate systems may be used which “point” to the place in space where the vernal equinox was at a given date. For example, the B1950 coordinate system points toward the location where the vernal equinox was at the onset of year 1950, and the J2000 to the point where it was at the onset of the year 2000.</a:t>
            </a:r>
          </a:p>
        </p:txBody>
      </p:sp>
    </p:spTree>
    <p:extLst>
      <p:ext uri="{BB962C8B-B14F-4D97-AF65-F5344CB8AC3E}">
        <p14:creationId xmlns:p14="http://schemas.microsoft.com/office/powerpoint/2010/main" val="1354741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0C3D89-752A-4728-8EDF-366154CA0CD2}" type="slidenum">
              <a:rPr lang="en-US">
                <a:latin typeface="Times New Roman" pitchFamily="18" charset="0"/>
              </a:rPr>
              <a:pPr/>
              <a:t>30</a:t>
            </a:fld>
            <a:endParaRPr lang="en-US">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This slide </a:t>
            </a:r>
            <a:r>
              <a:rPr lang="en-US" sz="1200" baseline="0" dirty="0" smtClean="0"/>
              <a:t>displays the </a:t>
            </a:r>
            <a:r>
              <a:rPr lang="en-US" sz="1200" dirty="0" err="1" smtClean="0"/>
              <a:t>ArgPerigee</a:t>
            </a:r>
            <a:r>
              <a:rPr lang="en-US" sz="1200" dirty="0" smtClean="0"/>
              <a:t> file to demonstrate this content.</a:t>
            </a:r>
          </a:p>
          <a:p>
            <a:pPr eaLnBrk="1" hangingPunct="1">
              <a:lnSpc>
                <a:spcPct val="90000"/>
              </a:lnSpc>
            </a:pPr>
            <a:endParaRPr lang="en-US" b="0" dirty="0" smtClean="0"/>
          </a:p>
          <a:p>
            <a:pPr eaLnBrk="1" hangingPunct="1">
              <a:lnSpc>
                <a:spcPct val="90000"/>
              </a:lnSpc>
            </a:pPr>
            <a:r>
              <a:rPr lang="en-US" b="1" dirty="0" smtClean="0"/>
              <a:t>Limitations</a:t>
            </a:r>
          </a:p>
          <a:p>
            <a:pPr eaLnBrk="1" hangingPunct="1">
              <a:lnSpc>
                <a:spcPct val="90000"/>
              </a:lnSpc>
            </a:pPr>
            <a:r>
              <a:rPr lang="en-US" dirty="0" smtClean="0"/>
              <a:t>As the name implies, argument of perigee is only mathematically defined if a perigee point exists</a:t>
            </a:r>
            <a:r>
              <a:rPr lang="en-US" baseline="0" dirty="0" smtClean="0"/>
              <a:t> </a:t>
            </a:r>
            <a:r>
              <a:rPr lang="en-US" dirty="0" smtClean="0"/>
              <a:t>in the orbit. Up to this point in the lesson, circular orbits have been used heavily for examples, but a circular orbit has no perigee. Therefore, on this slide highly elliptical orbits are used so that the perigee point is obvious.  </a:t>
            </a:r>
          </a:p>
          <a:p>
            <a:pPr eaLnBrk="1" hangingPunct="1">
              <a:lnSpc>
                <a:spcPct val="90000"/>
              </a:lnSpc>
            </a:pPr>
            <a:endParaRPr lang="en-US" dirty="0" smtClean="0"/>
          </a:p>
          <a:p>
            <a:pPr eaLnBrk="1" hangingPunct="1">
              <a:lnSpc>
                <a:spcPct val="90000"/>
              </a:lnSpc>
            </a:pPr>
            <a:r>
              <a:rPr lang="en-US" dirty="0" smtClean="0"/>
              <a:t>The orbits in this slide are identical in all parameters except for argument of perigee. Rotate the .</a:t>
            </a:r>
            <a:r>
              <a:rPr lang="en-US" dirty="0" err="1" smtClean="0"/>
              <a:t>vdf</a:t>
            </a:r>
            <a:r>
              <a:rPr lang="en-US" dirty="0" smtClean="0"/>
              <a:t> to illustrate this.</a:t>
            </a:r>
          </a:p>
          <a:p>
            <a:pPr eaLnBrk="1" hangingPunct="1">
              <a:lnSpc>
                <a:spcPct val="90000"/>
              </a:lnSpc>
            </a:pPr>
            <a:endParaRPr lang="en-US" dirty="0" smtClean="0"/>
          </a:p>
          <a:p>
            <a:pPr eaLnBrk="1" hangingPunct="1">
              <a:lnSpc>
                <a:spcPct val="90000"/>
              </a:lnSpc>
            </a:pPr>
            <a:r>
              <a:rPr lang="en-US" dirty="0" smtClean="0"/>
              <a:t>Observe the ascending nodes one orbit at a time. The red and orange orbits are the easiest to observe. With the orange orbit, the ascending node occurs AT perigee, hence the argument that perigee is 0 degrees. However, the red satellite experiences its ascending node at apogee, or 180 degrees from perigee.</a:t>
            </a:r>
          </a:p>
          <a:p>
            <a:pPr eaLnBrk="1" hangingPunct="1">
              <a:lnSpc>
                <a:spcPct val="90000"/>
              </a:lnSpc>
            </a:pPr>
            <a:endParaRPr lang="en-US" dirty="0" smtClean="0"/>
          </a:p>
          <a:p>
            <a:pPr eaLnBrk="1" hangingPunct="1">
              <a:lnSpc>
                <a:spcPct val="90000"/>
              </a:lnSpc>
            </a:pPr>
            <a:r>
              <a:rPr lang="en-US" dirty="0" smtClean="0"/>
              <a:t>While argument of perigee is undefined in circular orbits, a true perfect circular orbit is not possible in reality, so while seemingly circular, most “circular” orbits do have an apogee and perigee, albeit very, very close in distance.</a:t>
            </a:r>
          </a:p>
        </p:txBody>
      </p:sp>
    </p:spTree>
    <p:extLst>
      <p:ext uri="{BB962C8B-B14F-4D97-AF65-F5344CB8AC3E}">
        <p14:creationId xmlns:p14="http://schemas.microsoft.com/office/powerpoint/2010/main" val="293182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1D4C1F-50F9-484F-B0E3-09C30C1DAE50}" type="slidenum">
              <a:rPr lang="en-US">
                <a:latin typeface="Times New Roman" pitchFamily="18" charset="0"/>
              </a:rPr>
              <a:pPr/>
              <a:t>4</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pPr>
            <a:r>
              <a:rPr lang="en-US" b="1" dirty="0" smtClean="0"/>
              <a:t>Hands-On Ellipse Makers</a:t>
            </a:r>
          </a:p>
          <a:p>
            <a:pPr eaLnBrk="1" hangingPunct="1">
              <a:lnSpc>
                <a:spcPct val="80000"/>
              </a:lnSpc>
            </a:pPr>
            <a:r>
              <a:rPr lang="en-US" dirty="0" smtClean="0"/>
              <a:t>At this point teachers may elect to have students build “ellipse makers” in order to gain a better understanding of ellipses. </a:t>
            </a:r>
          </a:p>
          <a:p>
            <a:pPr eaLnBrk="1" hangingPunct="1">
              <a:lnSpc>
                <a:spcPct val="80000"/>
              </a:lnSpc>
            </a:pPr>
            <a:r>
              <a:rPr lang="en-US" dirty="0" smtClean="0"/>
              <a:t>Supplies needed (per student or pair of students):</a:t>
            </a:r>
          </a:p>
          <a:p>
            <a:pPr eaLnBrk="1" hangingPunct="1">
              <a:lnSpc>
                <a:spcPct val="80000"/>
              </a:lnSpc>
              <a:buFontTx/>
              <a:buChar char="•"/>
            </a:pPr>
            <a:r>
              <a:rPr lang="en-US" dirty="0" smtClean="0"/>
              <a:t>Piece of cardboard measuring roughly 1.5 feet x 1.5 feet. Medium to large pizza boxes work great (one per ellipse maker)</a:t>
            </a:r>
          </a:p>
          <a:p>
            <a:pPr eaLnBrk="1" hangingPunct="1">
              <a:lnSpc>
                <a:spcPct val="80000"/>
              </a:lnSpc>
              <a:buFontTx/>
              <a:buChar char="•"/>
            </a:pPr>
            <a:r>
              <a:rPr lang="en-US" dirty="0" smtClean="0"/>
              <a:t>Thin string or dental floss, cut into pieces roughly 18 inches long (one piece per ellipse maker)</a:t>
            </a:r>
          </a:p>
          <a:p>
            <a:pPr eaLnBrk="1" hangingPunct="1">
              <a:lnSpc>
                <a:spcPct val="80000"/>
              </a:lnSpc>
              <a:buFontTx/>
              <a:buChar char="•"/>
            </a:pPr>
            <a:r>
              <a:rPr lang="en-US" dirty="0" smtClean="0"/>
              <a:t>Push pins (two per ellipse maker)</a:t>
            </a:r>
          </a:p>
          <a:p>
            <a:pPr eaLnBrk="1" hangingPunct="1">
              <a:lnSpc>
                <a:spcPct val="80000"/>
              </a:lnSpc>
              <a:buFontTx/>
              <a:buChar char="•"/>
            </a:pPr>
            <a:r>
              <a:rPr lang="en-US" dirty="0" smtClean="0"/>
              <a:t>Pen or marker (one per ellipse maker)</a:t>
            </a:r>
          </a:p>
          <a:p>
            <a:pPr eaLnBrk="1" hangingPunct="1">
              <a:lnSpc>
                <a:spcPct val="80000"/>
              </a:lnSpc>
              <a:buFontTx/>
              <a:buNone/>
            </a:pPr>
            <a:endParaRPr lang="en-US" dirty="0" smtClean="0"/>
          </a:p>
          <a:p>
            <a:pPr eaLnBrk="1" hangingPunct="1">
              <a:lnSpc>
                <a:spcPct val="80000"/>
              </a:lnSpc>
            </a:pPr>
            <a:r>
              <a:rPr lang="en-US" dirty="0" smtClean="0"/>
              <a:t>1.</a:t>
            </a:r>
            <a:r>
              <a:rPr lang="en-US" baseline="0" dirty="0" smtClean="0"/>
              <a:t> </a:t>
            </a:r>
            <a:r>
              <a:rPr lang="en-US" dirty="0" smtClean="0"/>
              <a:t>Push two push pins into cardboard to serve as </a:t>
            </a:r>
            <a:r>
              <a:rPr lang="en-US" dirty="0" err="1" smtClean="0"/>
              <a:t>focii</a:t>
            </a:r>
            <a:r>
              <a:rPr lang="en-US" dirty="0" smtClean="0"/>
              <a:t>. Tie a loop of string and place it around pins. Take tip of pen,</a:t>
            </a:r>
            <a:r>
              <a:rPr lang="en-US" baseline="0" dirty="0" smtClean="0"/>
              <a:t> </a:t>
            </a:r>
            <a:r>
              <a:rPr lang="en-US" dirty="0" smtClean="0"/>
              <a:t>“hook” it on the string, and extend it as far as it can go (in slide, imagine the tip of the pen being at the intersection of line segments A and B).  </a:t>
            </a:r>
          </a:p>
          <a:p>
            <a:pPr eaLnBrk="1" hangingPunct="1">
              <a:lnSpc>
                <a:spcPct val="80000"/>
              </a:lnSpc>
            </a:pPr>
            <a:r>
              <a:rPr lang="en-US" dirty="0" smtClean="0"/>
              <a:t>2. Point out to students that the length of the string remains fixed, and the distance between the push pins remains fixed. Therefore, the sum of A + B must be a constant. Slide the pen around in a clockwise motion, always keeping the string taut. The pen will trace the shape of an ellipse. When B gets larger, A gets smaller, but their sum is always the same.</a:t>
            </a:r>
          </a:p>
          <a:p>
            <a:pPr eaLnBrk="1" hangingPunct="1">
              <a:lnSpc>
                <a:spcPct val="80000"/>
              </a:lnSpc>
            </a:pPr>
            <a:r>
              <a:rPr lang="en-US" dirty="0" smtClean="0"/>
              <a:t>3. Have students change the distance between the pins and observe the resulting ellipse. The farther apart the </a:t>
            </a:r>
            <a:r>
              <a:rPr lang="en-US" dirty="0" err="1" smtClean="0"/>
              <a:t>focii</a:t>
            </a:r>
            <a:r>
              <a:rPr lang="en-US" dirty="0" smtClean="0"/>
              <a:t>, the more elliptical the resulting shape. The closer the </a:t>
            </a:r>
            <a:r>
              <a:rPr lang="en-US" dirty="0" err="1" smtClean="0"/>
              <a:t>focii</a:t>
            </a:r>
            <a:r>
              <a:rPr lang="en-US" dirty="0" smtClean="0"/>
              <a:t>, the more circular the shape. If the push pins are placed in the same spot, the result is a circle.</a:t>
            </a:r>
            <a:r>
              <a:rPr lang="en-US" dirty="0" smtClean="0">
                <a:latin typeface="Arial" charset="0"/>
              </a:rPr>
              <a:t>  </a:t>
            </a:r>
          </a:p>
          <a:p>
            <a:pPr eaLnBrk="1" hangingPunct="1">
              <a:lnSpc>
                <a:spcPct val="80000"/>
              </a:lnSpc>
              <a:buFontTx/>
              <a:buChar char="•"/>
            </a:pPr>
            <a:endParaRPr lang="en-US" dirty="0" smtClean="0">
              <a:latin typeface="Arial" charset="0"/>
            </a:endParaRPr>
          </a:p>
        </p:txBody>
      </p:sp>
    </p:spTree>
    <p:extLst>
      <p:ext uri="{BB962C8B-B14F-4D97-AF65-F5344CB8AC3E}">
        <p14:creationId xmlns:p14="http://schemas.microsoft.com/office/powerpoint/2010/main" val="226650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0C3D89-752A-4728-8EDF-366154CA0CD2}" type="slidenum">
              <a:rPr lang="en-US">
                <a:latin typeface="Times New Roman" pitchFamily="18" charset="0"/>
              </a:rPr>
              <a:pPr/>
              <a:t>31</a:t>
            </a:fld>
            <a:endParaRPr lang="en-US">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This slide </a:t>
            </a:r>
            <a:r>
              <a:rPr lang="en-US" sz="1200" baseline="0" dirty="0" smtClean="0"/>
              <a:t>displays the </a:t>
            </a:r>
            <a:r>
              <a:rPr lang="en-US" baseline="0" dirty="0" err="1" smtClean="0"/>
              <a:t>T</a:t>
            </a:r>
            <a:r>
              <a:rPr lang="en-US" dirty="0" err="1" smtClean="0"/>
              <a:t>rueAnomoly</a:t>
            </a:r>
            <a:r>
              <a:rPr lang="en-US" dirty="0" smtClean="0"/>
              <a:t> file </a:t>
            </a:r>
            <a:r>
              <a:rPr lang="en-US" sz="1200" dirty="0" smtClean="0"/>
              <a:t>to demonstrate this content.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r>
              <a:rPr lang="en-US" b="1" dirty="0" smtClean="0"/>
              <a:t>Further Explanation</a:t>
            </a:r>
            <a:endParaRPr lang="en-US" dirty="0" smtClean="0"/>
          </a:p>
          <a:p>
            <a:pPr eaLnBrk="1" hangingPunct="1"/>
            <a:r>
              <a:rPr lang="en-US" dirty="0" smtClean="0"/>
              <a:t>It is very important to note that a time stamp must always be associated with true anomaly. For example, if a time is not provided to state when a satellite is at its perigee point, it would be impossible to know when it will be at its apogee point (or any other point along the orbit). Therefore, when a complete </a:t>
            </a:r>
            <a:r>
              <a:rPr lang="en-US" dirty="0" err="1" smtClean="0"/>
              <a:t>Keplerian</a:t>
            </a:r>
            <a:r>
              <a:rPr lang="en-US" dirty="0" smtClean="0"/>
              <a:t> element set is provided (eccentricity, semi-major axis, inclination, right ascension of the ascending node, argument of perigee, and true anomaly), time must also be included to make this element set meaningful. This time is referred to as the </a:t>
            </a:r>
            <a:r>
              <a:rPr lang="en-US" b="1" dirty="0" smtClean="0"/>
              <a:t>epoch. </a:t>
            </a:r>
            <a:r>
              <a:rPr lang="en-US" dirty="0" smtClean="0"/>
              <a:t> True anomaly is an ever-changing parameter.</a:t>
            </a:r>
          </a:p>
          <a:p>
            <a:pPr eaLnBrk="1" hangingPunct="1"/>
            <a:endParaRPr lang="en-US" dirty="0" smtClean="0"/>
          </a:p>
          <a:p>
            <a:pPr eaLnBrk="1" hangingPunct="1"/>
            <a:r>
              <a:rPr lang="en-US" dirty="0" smtClean="0"/>
              <a:t>If multiple satellites occupied the exact same orbit but had different true anomalies, they would orbit over different locations of the Earth at any given moment.</a:t>
            </a:r>
          </a:p>
        </p:txBody>
      </p:sp>
    </p:spTree>
    <p:extLst>
      <p:ext uri="{BB962C8B-B14F-4D97-AF65-F5344CB8AC3E}">
        <p14:creationId xmlns:p14="http://schemas.microsoft.com/office/powerpoint/2010/main" val="120104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1ECA89-6FBA-43D0-A650-0EF8DBFE7E46}" type="slidenum">
              <a:rPr lang="en-US">
                <a:latin typeface="Times New Roman" pitchFamily="18" charset="0"/>
              </a:rPr>
              <a:pPr/>
              <a:t>32</a:t>
            </a:fld>
            <a:endParaRPr lang="en-US">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b="1" dirty="0" smtClean="0"/>
              <a:t>Review</a:t>
            </a:r>
          </a:p>
          <a:p>
            <a:pPr eaLnBrk="1" hangingPunct="1"/>
            <a:r>
              <a:rPr lang="en-US" dirty="0" smtClean="0"/>
              <a:t>Prior to displaying the answers to each section, see if students can list the appropriate Keplerian elements.</a:t>
            </a:r>
          </a:p>
        </p:txBody>
      </p:sp>
    </p:spTree>
    <p:extLst>
      <p:ext uri="{BB962C8B-B14F-4D97-AF65-F5344CB8AC3E}">
        <p14:creationId xmlns:p14="http://schemas.microsoft.com/office/powerpoint/2010/main" val="3234736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34198A-03A2-4AED-B61F-6624698AB2F3}" type="slidenum">
              <a:rPr lang="en-US">
                <a:latin typeface="Times New Roman" pitchFamily="18" charset="0"/>
              </a:rPr>
              <a:pPr/>
              <a:t>33</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an image not an animation.</a:t>
            </a:r>
          </a:p>
          <a:p>
            <a:pPr eaLnBrk="1" hangingPunct="1"/>
            <a:endParaRPr lang="en-US" b="1" dirty="0" smtClean="0"/>
          </a:p>
          <a:p>
            <a:pPr eaLnBrk="1" hangingPunct="1"/>
            <a:r>
              <a:rPr lang="en-US" b="1" dirty="0" err="1" smtClean="0"/>
              <a:t>Kepler’s</a:t>
            </a:r>
            <a:r>
              <a:rPr lang="en-US" b="1" dirty="0" smtClean="0"/>
              <a:t> Laws</a:t>
            </a:r>
          </a:p>
          <a:p>
            <a:pPr eaLnBrk="1" hangingPunct="1"/>
            <a:r>
              <a:rPr lang="en-US" dirty="0" smtClean="0"/>
              <a:t>In addition to developing the Keplerian element set, </a:t>
            </a:r>
            <a:r>
              <a:rPr lang="en-US" dirty="0" err="1" smtClean="0"/>
              <a:t>Kepler</a:t>
            </a:r>
            <a:r>
              <a:rPr lang="en-US" dirty="0" smtClean="0"/>
              <a:t> also devised some laws of planetary motion.  </a:t>
            </a:r>
          </a:p>
          <a:p>
            <a:pPr eaLnBrk="1" hangingPunct="1"/>
            <a:endParaRPr lang="en-US" dirty="0" smtClean="0"/>
          </a:p>
          <a:p>
            <a:pPr eaLnBrk="1" hangingPunct="1"/>
            <a:r>
              <a:rPr lang="en-US" dirty="0" err="1" smtClean="0"/>
              <a:t>Kepler’s</a:t>
            </a:r>
            <a:r>
              <a:rPr lang="en-US" dirty="0" smtClean="0"/>
              <a:t> First Law was introduced early in the lesson.</a:t>
            </a:r>
          </a:p>
          <a:p>
            <a:pPr eaLnBrk="1" hangingPunct="1"/>
            <a:endParaRPr lang="en-US" dirty="0" smtClean="0"/>
          </a:p>
          <a:p>
            <a:pPr eaLnBrk="1" hangingPunct="1"/>
            <a:r>
              <a:rPr lang="en-US" dirty="0" err="1" smtClean="0"/>
              <a:t>Kepler’s</a:t>
            </a:r>
            <a:r>
              <a:rPr lang="en-US" dirty="0" smtClean="0"/>
              <a:t> Second Law has not been discussed up to this point;</a:t>
            </a:r>
            <a:r>
              <a:rPr lang="en-US" baseline="0" dirty="0" smtClean="0"/>
              <a:t> however</a:t>
            </a:r>
            <a:r>
              <a:rPr lang="en-US" dirty="0" smtClean="0"/>
              <a:t>, students have seen the result of it. When viewing highly elliptical orbits, students likely noticed that the satellite travels fastest at perigee and slowest at apogee. This is an alternate way of stating </a:t>
            </a:r>
            <a:r>
              <a:rPr lang="en-US" dirty="0" err="1" smtClean="0"/>
              <a:t>Kepler’s</a:t>
            </a:r>
            <a:r>
              <a:rPr lang="en-US" dirty="0" smtClean="0"/>
              <a:t> Second Law and will be discussed again when introducing </a:t>
            </a:r>
            <a:r>
              <a:rPr lang="en-US" dirty="0" err="1" smtClean="0"/>
              <a:t>Molniya</a:t>
            </a:r>
            <a:r>
              <a:rPr lang="en-US" dirty="0" smtClean="0"/>
              <a:t> orbits.</a:t>
            </a:r>
          </a:p>
          <a:p>
            <a:pPr eaLnBrk="1" hangingPunct="1"/>
            <a:endParaRPr lang="en-US" dirty="0" smtClean="0"/>
          </a:p>
          <a:p>
            <a:pPr eaLnBrk="1" hangingPunct="1"/>
            <a:r>
              <a:rPr lang="en-US" dirty="0" err="1" smtClean="0"/>
              <a:t>Kepler’s</a:t>
            </a:r>
            <a:r>
              <a:rPr lang="en-US" dirty="0" smtClean="0"/>
              <a:t> Third Law has already been discussed in this lesson.</a:t>
            </a:r>
          </a:p>
        </p:txBody>
      </p:sp>
    </p:spTree>
    <p:extLst>
      <p:ext uri="{BB962C8B-B14F-4D97-AF65-F5344CB8AC3E}">
        <p14:creationId xmlns:p14="http://schemas.microsoft.com/office/powerpoint/2010/main" val="2179455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D2747C-EF73-46C1-9FF0-625D98B1AFBA}" type="slidenum">
              <a:rPr lang="en-US">
                <a:latin typeface="Times New Roman" pitchFamily="18" charset="0"/>
              </a:rPr>
              <a:pPr/>
              <a:t>34</a:t>
            </a:fld>
            <a:endParaRPr lang="en-US">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b="1" dirty="0" smtClean="0"/>
              <a:t>Applying What You Have Learned</a:t>
            </a:r>
          </a:p>
          <a:p>
            <a:pPr eaLnBrk="1" hangingPunct="1"/>
            <a:r>
              <a:rPr lang="en-US" dirty="0" smtClean="0"/>
              <a:t>In the following slides, students will be introduced to certain special types of orbits. The reasoning behind the orbital parameters chosen for a given orbit should be discussed.</a:t>
            </a:r>
          </a:p>
        </p:txBody>
      </p:sp>
    </p:spTree>
    <p:extLst>
      <p:ext uri="{BB962C8B-B14F-4D97-AF65-F5344CB8AC3E}">
        <p14:creationId xmlns:p14="http://schemas.microsoft.com/office/powerpoint/2010/main" val="157876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9AC38F-59A9-421E-A247-0A073E8DBE1D}" type="slidenum">
              <a:rPr lang="en-US">
                <a:latin typeface="Times New Roman" pitchFamily="18" charset="0"/>
              </a:rPr>
              <a:pPr/>
              <a:t>35</a:t>
            </a:fld>
            <a:endParaRPr lang="en-US">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lnSpc>
                <a:spcPct val="80000"/>
              </a:lnSpc>
            </a:pPr>
            <a:r>
              <a:rPr lang="en-US" sz="1200" b="1" dirty="0" smtClean="0"/>
              <a:t>Further Explanation</a:t>
            </a:r>
          </a:p>
          <a:p>
            <a:pPr eaLnBrk="1" hangingPunct="1"/>
            <a:r>
              <a:rPr lang="en-US" dirty="0" smtClean="0"/>
              <a:t>Some students might erroneously offer that LEO must be related to the constellation Leo the Lion. There is no connection.</a:t>
            </a:r>
          </a:p>
          <a:p>
            <a:pPr eaLnBrk="1" hangingPunct="1"/>
            <a:r>
              <a:rPr lang="en-US" dirty="0" smtClean="0"/>
              <a:t>While the amount of Earth that can be seen by LEOs is small, it can be seen in fairly good detail. This is why Earth-observing satellites tend to be in LEO orbits. A good analogy to illustrate this concept to students is the following. If you are at a football game and want to be able to photograph the players’ names that are printed on the back of the jersey, would it be better to be seated on the sidelines or in the nose bleed section? In the nose bleed section, you could likely see the entire field, but the names would be unreadable. Taking pictures from the sidelines would limit the amount of field which could be seen, but the players in any given picture could be seen in much greater detail.</a:t>
            </a:r>
          </a:p>
        </p:txBody>
      </p:sp>
    </p:spTree>
    <p:extLst>
      <p:ext uri="{BB962C8B-B14F-4D97-AF65-F5344CB8AC3E}">
        <p14:creationId xmlns:p14="http://schemas.microsoft.com/office/powerpoint/2010/main" val="3405853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slide contains an image not an animation.</a:t>
            </a:r>
          </a:p>
        </p:txBody>
      </p:sp>
      <p:sp>
        <p:nvSpPr>
          <p:cNvPr id="4" name="Slide Number Placeholder 3"/>
          <p:cNvSpPr>
            <a:spLocks noGrp="1"/>
          </p:cNvSpPr>
          <p:nvPr>
            <p:ph type="sldNum" sz="quarter" idx="10"/>
          </p:nvPr>
        </p:nvSpPr>
        <p:spPr/>
        <p:txBody>
          <a:bodyPr/>
          <a:lstStyle/>
          <a:p>
            <a:pPr>
              <a:defRPr/>
            </a:pPr>
            <a:fld id="{EBBE8087-6D31-40D0-882E-101611139B5F}" type="slidenum">
              <a:rPr lang="en-US" smtClean="0"/>
              <a:pPr>
                <a:defRPr/>
              </a:pPr>
              <a:t>36</a:t>
            </a:fld>
            <a:endParaRPr lang="en-US"/>
          </a:p>
        </p:txBody>
      </p:sp>
    </p:spTree>
    <p:extLst>
      <p:ext uri="{BB962C8B-B14F-4D97-AF65-F5344CB8AC3E}">
        <p14:creationId xmlns:p14="http://schemas.microsoft.com/office/powerpoint/2010/main" val="211786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E76E7A-6CA5-435E-9537-1F8B00A017B2}" type="slidenum">
              <a:rPr lang="en-US">
                <a:latin typeface="Times New Roman" pitchFamily="18" charset="0"/>
              </a:rPr>
              <a:pPr/>
              <a:t>37</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z="1000" b="1" dirty="0" smtClean="0"/>
              <a:t>Going Deeper</a:t>
            </a:r>
          </a:p>
          <a:p>
            <a:pPr eaLnBrk="1" hangingPunct="1"/>
            <a:r>
              <a:rPr lang="en-US" sz="1000" dirty="0" smtClean="0"/>
              <a:t>Encourage students to understand the two parts that comprise this word. They should be familiar with Geo from terms such as geology, geography, geothermal. Most students are also familiar with a stationary bicycle (as used in exercise), and they know they won’t travel very far when riding this kind of bike! People will often say that geostationary satellites are satellites that don’t move. THIS IS INCORRECT. They do move; they orbit the Earth. What is correct is that they don’t move </a:t>
            </a:r>
            <a:r>
              <a:rPr lang="en-US" sz="1000" b="1" dirty="0" smtClean="0"/>
              <a:t>with respect to</a:t>
            </a:r>
            <a:r>
              <a:rPr lang="en-US" sz="1000" dirty="0" smtClean="0"/>
              <a:t> a given location on the Earth.</a:t>
            </a:r>
          </a:p>
          <a:p>
            <a:pPr eaLnBrk="1" hangingPunct="1"/>
            <a:endParaRPr lang="en-US" sz="1000" dirty="0" smtClean="0"/>
          </a:p>
          <a:p>
            <a:pPr eaLnBrk="1" hangingPunct="1"/>
            <a:r>
              <a:rPr lang="en-US" sz="1000" dirty="0" smtClean="0"/>
              <a:t>As students have learned, the only orbital parameter which controls orbital period is semi-major axis or (in circular orbits) altitude. This is why geostationary orbits occur only at a single altitude above the Earth.</a:t>
            </a:r>
          </a:p>
          <a:p>
            <a:pPr eaLnBrk="1" hangingPunct="1"/>
            <a:endParaRPr lang="en-US" sz="1000" dirty="0" smtClean="0"/>
          </a:p>
          <a:p>
            <a:pPr eaLnBrk="1" hangingPunct="1"/>
            <a:r>
              <a:rPr lang="en-US" sz="1000" dirty="0" smtClean="0"/>
              <a:t>If a satellite at geostationary altitude has a non-zero inclination, it will not be stationary. It will drift north and south of the equator in an amount equal to its inclination. The ground trace will look like a figure 8.</a:t>
            </a:r>
          </a:p>
          <a:p>
            <a:pPr eaLnBrk="1" hangingPunct="1"/>
            <a:endParaRPr lang="en-US" sz="1000" dirty="0" smtClean="0"/>
          </a:p>
          <a:p>
            <a:pPr eaLnBrk="1" hangingPunct="1"/>
            <a:r>
              <a:rPr lang="en-US" sz="1000" dirty="0" smtClean="0"/>
              <a:t>Geostationary satellites are so well suited for communications because they are always in the same spot with respect to a given location on the Earth. Once an antenna (think of a </a:t>
            </a:r>
            <a:r>
              <a:rPr lang="en-US" sz="1000" dirty="0" err="1" smtClean="0"/>
              <a:t>DirectTV</a:t>
            </a:r>
            <a:r>
              <a:rPr lang="en-US" sz="1000" dirty="0" smtClean="0"/>
              <a:t> dish) is pointed toward the satellite, it is in constant contact with the satellite. This is in contrast to a LEO satellite which experiences brief periods of contact each day with any given location on the Earth. Additionally, if a LEO satellite were used for communication, the satellite dish on the ground would have to continually move to track the satellite.</a:t>
            </a:r>
          </a:p>
        </p:txBody>
      </p:sp>
    </p:spTree>
    <p:extLst>
      <p:ext uri="{BB962C8B-B14F-4D97-AF65-F5344CB8AC3E}">
        <p14:creationId xmlns:p14="http://schemas.microsoft.com/office/powerpoint/2010/main" val="185714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E76E7A-6CA5-435E-9537-1F8B00A017B2}" type="slidenum">
              <a:rPr lang="en-US">
                <a:latin typeface="Times New Roman" pitchFamily="18" charset="0"/>
              </a:rPr>
              <a:pPr/>
              <a:t>38</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This slide </a:t>
            </a:r>
            <a:r>
              <a:rPr lang="en-US" sz="1000" baseline="0" dirty="0" smtClean="0"/>
              <a:t>displays the </a:t>
            </a:r>
            <a:r>
              <a:rPr lang="en-US" sz="1000" dirty="0" smtClean="0"/>
              <a:t>Geostationary file to demonstrate content within the</a:t>
            </a:r>
            <a:r>
              <a:rPr lang="en-US" sz="1000" baseline="0" dirty="0" smtClean="0"/>
              <a:t> previous </a:t>
            </a:r>
            <a:r>
              <a:rPr lang="en-US" sz="1000" dirty="0" smtClean="0"/>
              <a:t>slide.</a:t>
            </a:r>
          </a:p>
        </p:txBody>
      </p:sp>
    </p:spTree>
    <p:extLst>
      <p:ext uri="{BB962C8B-B14F-4D97-AF65-F5344CB8AC3E}">
        <p14:creationId xmlns:p14="http://schemas.microsoft.com/office/powerpoint/2010/main" val="3540491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E76E7A-6CA5-435E-9537-1F8B00A017B2}" type="slidenum">
              <a:rPr lang="en-US">
                <a:latin typeface="Times New Roman" pitchFamily="18" charset="0"/>
              </a:rPr>
              <a:pPr/>
              <a:t>39</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3154091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26BAF4-2B32-411D-B26E-25FFF66D2B01}" type="slidenum">
              <a:rPr lang="en-US">
                <a:latin typeface="Times New Roman" pitchFamily="18" charset="0"/>
              </a:rPr>
              <a:pPr/>
              <a:t>40</a:t>
            </a:fld>
            <a:endParaRPr lang="en-US">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This is an actual representation of the satellites in the geostationary belt. While they appear to be right on top of each other, remember that the size of the dots indicating satellites are GROSSLY enlarged in order to be visible.  </a:t>
            </a:r>
          </a:p>
          <a:p>
            <a:pPr eaLnBrk="1" hangingPunct="1"/>
            <a:endParaRPr lang="en-US" dirty="0" smtClean="0"/>
          </a:p>
          <a:p>
            <a:pPr eaLnBrk="1" hangingPunct="1"/>
            <a:r>
              <a:rPr lang="en-US" dirty="0" smtClean="0"/>
              <a:t>A good analogy for the limited “slots” in the </a:t>
            </a:r>
            <a:r>
              <a:rPr lang="en-US" dirty="0" err="1" smtClean="0"/>
              <a:t>geobelt</a:t>
            </a:r>
            <a:r>
              <a:rPr lang="en-US" dirty="0" smtClean="0"/>
              <a:t> is a parking lot. Once the lot is filled, no more cars (satellites) can be added. Think of a mall parking lot at Christmas Eve; any open spot is valuable! If a broken down, dilapidated car that no one was actually using were occupying a perfectly good spot, drivers of other cars would demand that</a:t>
            </a:r>
            <a:r>
              <a:rPr lang="en-US" baseline="0" dirty="0" smtClean="0"/>
              <a:t> </a:t>
            </a:r>
            <a:r>
              <a:rPr lang="en-US" dirty="0" smtClean="0"/>
              <a:t>the car be towed in order to free up the spot. The same applies to mission-dead geostationary satellites. These dead satellites must leave their slots so that new, functional satellites can use them. It requires far less fuel to boost such satellites to a higher, </a:t>
            </a:r>
            <a:r>
              <a:rPr lang="en-US" b="1" dirty="0" err="1" smtClean="0"/>
              <a:t>supersynchronous</a:t>
            </a:r>
            <a:r>
              <a:rPr lang="en-US" dirty="0" smtClean="0"/>
              <a:t> orbit than it requires to </a:t>
            </a:r>
            <a:r>
              <a:rPr lang="en-US" dirty="0" err="1" smtClean="0"/>
              <a:t>deorbit</a:t>
            </a:r>
            <a:r>
              <a:rPr lang="en-US" dirty="0" smtClean="0"/>
              <a:t> them. In essence, a “satellite graveyard” exists a few hundred km beyond the geostationary belt.</a:t>
            </a:r>
          </a:p>
        </p:txBody>
      </p:sp>
    </p:spTree>
    <p:extLst>
      <p:ext uri="{BB962C8B-B14F-4D97-AF65-F5344CB8AC3E}">
        <p14:creationId xmlns:p14="http://schemas.microsoft.com/office/powerpoint/2010/main" val="427668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1D4C1F-50F9-484F-B0E3-09C30C1DAE50}" type="slidenum">
              <a:rPr lang="en-US">
                <a:latin typeface="Times New Roman" pitchFamily="18" charset="0"/>
              </a:rPr>
              <a:pPr/>
              <a:t>5</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buFontTx/>
              <a:buNone/>
            </a:pPr>
            <a:endParaRPr lang="en-US" dirty="0" smtClean="0">
              <a:latin typeface="Arial" charset="0"/>
            </a:endParaRPr>
          </a:p>
        </p:txBody>
      </p:sp>
    </p:spTree>
    <p:extLst>
      <p:ext uri="{BB962C8B-B14F-4D97-AF65-F5344CB8AC3E}">
        <p14:creationId xmlns:p14="http://schemas.microsoft.com/office/powerpoint/2010/main" val="2976675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A0F74E-B309-4D45-8FEF-92A3AE6B10A3}" type="slidenum">
              <a:rPr lang="en-US">
                <a:latin typeface="Times New Roman" pitchFamily="18" charset="0"/>
              </a:rPr>
              <a:pPr/>
              <a:t>41</a:t>
            </a:fld>
            <a:endParaRPr lang="en-US">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Be sure to point out the scale on this figure. The inclination and orbital drift may look significant, but the inclination is less than ¼ of a degree, and the satellite drifts less than a full degree of longitude in a week. Still, over time such adjustments become too great and must be corrected.</a:t>
            </a:r>
          </a:p>
          <a:p>
            <a:pPr eaLnBrk="1" hangingPunct="1"/>
            <a:endParaRPr lang="en-US" dirty="0" smtClean="0"/>
          </a:p>
          <a:p>
            <a:pPr eaLnBrk="1" hangingPunct="1"/>
            <a:r>
              <a:rPr lang="en-US" b="1" dirty="0" smtClean="0"/>
              <a:t>On a Somewhat Related Note</a:t>
            </a:r>
          </a:p>
          <a:p>
            <a:pPr eaLnBrk="1" hangingPunct="1"/>
            <a:r>
              <a:rPr lang="en-US" dirty="0" smtClean="0"/>
              <a:t>A very interesting topic to research is the history of the tiny island nation of Tonga and its impact on regulations in filing for geostationary “slots.” A good starting point on this topic is found in the New York Times issue dated August 28, 1990 in the business section. (http://query.nytimes.com/gst/fullpage.html?res=9C0CE0DB1539F93BA1575BC0A966958260&amp;sec=&amp;spon=&amp;pagewanted=all)   </a:t>
            </a:r>
          </a:p>
          <a:p>
            <a:pPr eaLnBrk="1" hangingPunct="1"/>
            <a:r>
              <a:rPr lang="en-US" dirty="0" smtClean="0"/>
              <a:t>This is an interdisciplinary research topic for students. It provides a clear example of science, politics, money, geography, and law intersecting in the real world. </a:t>
            </a:r>
          </a:p>
        </p:txBody>
      </p:sp>
    </p:spTree>
    <p:extLst>
      <p:ext uri="{BB962C8B-B14F-4D97-AF65-F5344CB8AC3E}">
        <p14:creationId xmlns:p14="http://schemas.microsoft.com/office/powerpoint/2010/main" val="1280342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421FB7-C536-47AC-945F-0C859A4278BE}" type="slidenum">
              <a:rPr lang="en-US">
                <a:latin typeface="Times New Roman" pitchFamily="18" charset="0"/>
              </a:rPr>
              <a:pPr/>
              <a:t>42</a:t>
            </a:fld>
            <a:endParaRPr lang="en-US">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an image not an animation.</a:t>
            </a:r>
          </a:p>
          <a:p>
            <a:pPr eaLnBrk="1" hangingPunct="1"/>
            <a:endParaRPr lang="en-US" b="1" dirty="0" smtClean="0"/>
          </a:p>
          <a:p>
            <a:pPr eaLnBrk="1" hangingPunct="1"/>
            <a:r>
              <a:rPr lang="en-US" b="1" dirty="0" smtClean="0"/>
              <a:t>Explanation</a:t>
            </a:r>
            <a:r>
              <a:rPr lang="en-US" b="1" baseline="0" dirty="0" smtClean="0"/>
              <a:t> of Image</a:t>
            </a:r>
          </a:p>
          <a:p>
            <a:r>
              <a:rPr lang="en-US" sz="1200" dirty="0" smtClean="0">
                <a:latin typeface="Times New Roman" pitchFamily="18" charset="0"/>
              </a:rPr>
              <a:t>Ground traces of all operational geostationary satellites projected out to geostationary altitude</a:t>
            </a:r>
          </a:p>
          <a:p>
            <a:r>
              <a:rPr lang="en-US" sz="1200" dirty="0" smtClean="0">
                <a:latin typeface="Times New Roman" pitchFamily="18" charset="0"/>
              </a:rPr>
              <a:t>Large inclinations (figure 8 type orbits) ran out of station-keeping fuel</a:t>
            </a:r>
          </a:p>
          <a:p>
            <a:r>
              <a:rPr lang="en-US" sz="1200" dirty="0" smtClean="0">
                <a:latin typeface="Times New Roman" pitchFamily="18" charset="0"/>
              </a:rPr>
              <a:t>Sine wave orbits are being drifted to new location</a:t>
            </a:r>
          </a:p>
          <a:p>
            <a:r>
              <a:rPr lang="en-US" sz="1200" dirty="0" smtClean="0">
                <a:latin typeface="Times New Roman" pitchFamily="18" charset="0"/>
              </a:rPr>
              <a:t>Orbit color corresponds to participation in specific data sharing program not orbit-related data</a:t>
            </a:r>
          </a:p>
          <a:p>
            <a:pPr eaLnBrk="1" hangingPunct="1"/>
            <a:endParaRPr lang="en-US" b="1" dirty="0" smtClean="0"/>
          </a:p>
          <a:p>
            <a:pPr eaLnBrk="1" hangingPunct="1"/>
            <a:r>
              <a:rPr lang="en-US" b="1" dirty="0" smtClean="0"/>
              <a:t>Further Explanation</a:t>
            </a:r>
            <a:endParaRPr lang="en-US" dirty="0" smtClean="0"/>
          </a:p>
          <a:p>
            <a:pPr eaLnBrk="1" hangingPunct="1"/>
            <a:endParaRPr lang="en-US" dirty="0" smtClean="0"/>
          </a:p>
          <a:p>
            <a:pPr eaLnBrk="1" hangingPunct="1"/>
            <a:r>
              <a:rPr lang="en-US" dirty="0" smtClean="0"/>
              <a:t>This slide may be a bit difficult for students to interpret. It is important that they understand that they are NOT seeing orbits here. An orbit, are they have already learned, is a closed path (circular, in the case of geostationary satellites). This slide is showing the ground traces projected out to space, whereas ground traces are normally shown against a 2D map of the earth. However, this representation allows for easy visualization of the “true” geostationary satellites versus those with significant inclinations.  </a:t>
            </a:r>
          </a:p>
          <a:p>
            <a:pPr eaLnBrk="1" hangingPunct="1"/>
            <a:endParaRPr lang="en-US" dirty="0" smtClean="0"/>
          </a:p>
          <a:p>
            <a:pPr eaLnBrk="1" hangingPunct="1"/>
            <a:r>
              <a:rPr lang="en-US" dirty="0" smtClean="0"/>
              <a:t>A satellite may be fully functional long after it has run out of station-keeping fuel. In that case it would not be financially prudent to discontinue use of the satellite. Instead, the satellite is still used, although it begins to acquire an inclination which increases over time. Depending on the location of the ground station and the inclination of the satellite, continuous 24 hour contact with the satellite may become impossible.</a:t>
            </a:r>
          </a:p>
        </p:txBody>
      </p:sp>
    </p:spTree>
    <p:extLst>
      <p:ext uri="{BB962C8B-B14F-4D97-AF65-F5344CB8AC3E}">
        <p14:creationId xmlns:p14="http://schemas.microsoft.com/office/powerpoint/2010/main" val="4291550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6B4A1B-BA94-41EC-88C7-800AEC519B78}" type="slidenum">
              <a:rPr lang="en-US">
                <a:latin typeface="Times New Roman" pitchFamily="18" charset="0"/>
              </a:rPr>
              <a:pPr/>
              <a:t>43</a:t>
            </a:fld>
            <a:endParaRPr lang="en-US">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b="1" dirty="0" smtClean="0"/>
              <a:t>Thinking it Through</a:t>
            </a:r>
          </a:p>
          <a:p>
            <a:pPr eaLnBrk="1" hangingPunct="1"/>
            <a:r>
              <a:rPr lang="en-US" dirty="0" smtClean="0"/>
              <a:t>Be prepared for all sorts of answers to this question.</a:t>
            </a:r>
          </a:p>
          <a:p>
            <a:pPr eaLnBrk="1" hangingPunct="1"/>
            <a:endParaRPr lang="en-US" dirty="0" smtClean="0"/>
          </a:p>
          <a:p>
            <a:pPr eaLnBrk="1" hangingPunct="1"/>
            <a:r>
              <a:rPr lang="en-US" dirty="0" smtClean="0"/>
              <a:t>Students will likely offer up all kinds of answers based on nature solutions such as “If it is winter, look for the directions birds are flying, because they fly south in winter.”  Remind the students you are looking for an answer based on satellites and their orbits.</a:t>
            </a:r>
          </a:p>
          <a:p>
            <a:pPr eaLnBrk="1" hangingPunct="1"/>
            <a:endParaRPr lang="en-US" dirty="0" smtClean="0"/>
          </a:p>
          <a:p>
            <a:pPr eaLnBrk="1" hangingPunct="1"/>
            <a:r>
              <a:rPr lang="en-US" dirty="0" smtClean="0"/>
              <a:t>After revealing the answer, discuss which direction TV satellite dishes would point in the southern hemisphere.  Since they would all be located south of the equator, they would point north.</a:t>
            </a:r>
          </a:p>
          <a:p>
            <a:pPr eaLnBrk="1" hangingPunct="1"/>
            <a:endParaRPr lang="en-US" dirty="0" smtClean="0"/>
          </a:p>
          <a:p>
            <a:pPr eaLnBrk="1" hangingPunct="1"/>
            <a:r>
              <a:rPr lang="en-US" dirty="0" smtClean="0"/>
              <a:t>Keep in mind the dishes would necessarily point due north or south. If the satellite with which the dish is communicating is east or west of the dish, it would point southwest or southeast (or northwest or northeast), but the general north/south direction can be observed from satellite dishes.</a:t>
            </a:r>
          </a:p>
        </p:txBody>
      </p:sp>
    </p:spTree>
    <p:extLst>
      <p:ext uri="{BB962C8B-B14F-4D97-AF65-F5344CB8AC3E}">
        <p14:creationId xmlns:p14="http://schemas.microsoft.com/office/powerpoint/2010/main" val="2632287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7311C8-B11C-4972-AE02-58300A1D45AA}" type="slidenum">
              <a:rPr lang="en-US">
                <a:latin typeface="Times New Roman" pitchFamily="18" charset="0"/>
              </a:rPr>
              <a:pPr/>
              <a:t>44</a:t>
            </a:fld>
            <a:endParaRPr lang="en-US">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r>
              <a:rPr lang="en-US" dirty="0" smtClean="0"/>
              <a:t>Students might point out that southern Russia falls not only below 70 degrees latitude, but even below 60 degrees latitude. Why couldn’t these parts of Russia utilize geostationary satellites? Even though geometric line-of-sight between a ground location and geostationary satellite can exist here, the satellite would be very low on the horizon relative to the ground site. This would require any signal passed to/from the satellite to pass through an exceptionally large amount of atmosphere, thereby resulting in significant signal loss. Also, when pointing a dish very low on the horizon, the horizon must be clear of obstructions such as buildings or trees. This is usually not possible.</a:t>
            </a:r>
          </a:p>
        </p:txBody>
      </p:sp>
    </p:spTree>
    <p:extLst>
      <p:ext uri="{BB962C8B-B14F-4D97-AF65-F5344CB8AC3E}">
        <p14:creationId xmlns:p14="http://schemas.microsoft.com/office/powerpoint/2010/main" val="2606670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E0D123-C6D0-450F-A930-3F7782763AD3}" type="slidenum">
              <a:rPr lang="en-US">
                <a:latin typeface="Times New Roman" pitchFamily="18" charset="0"/>
              </a:rPr>
              <a:pPr/>
              <a:t>45</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b="1" dirty="0" smtClean="0"/>
              <a:t>Further Explanation</a:t>
            </a:r>
          </a:p>
          <a:p>
            <a:pPr eaLnBrk="1" hangingPunct="1"/>
            <a:r>
              <a:rPr lang="en-US" dirty="0" smtClean="0"/>
              <a:t>Encourage students to watch the animation clock on the next animation so that they see that the satellite actually hangs over Russia for hours, not just minutes or seconds.</a:t>
            </a:r>
          </a:p>
          <a:p>
            <a:pPr eaLnBrk="1" hangingPunct="1"/>
            <a:endParaRPr lang="en-US" b="1" dirty="0" smtClean="0"/>
          </a:p>
        </p:txBody>
      </p:sp>
    </p:spTree>
    <p:extLst>
      <p:ext uri="{BB962C8B-B14F-4D97-AF65-F5344CB8AC3E}">
        <p14:creationId xmlns:p14="http://schemas.microsoft.com/office/powerpoint/2010/main" val="2241788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E0D123-C6D0-450F-A930-3F7782763AD3}" type="slidenum">
              <a:rPr lang="en-US">
                <a:latin typeface="Times New Roman" pitchFamily="18" charset="0"/>
              </a:rPr>
              <a:pPr/>
              <a:t>46</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This slide </a:t>
            </a:r>
            <a:r>
              <a:rPr lang="en-US" sz="1200" baseline="0" dirty="0" smtClean="0"/>
              <a:t>displays the </a:t>
            </a:r>
            <a:r>
              <a:rPr lang="en-US" sz="1200" dirty="0" err="1" smtClean="0"/>
              <a:t>Molniya</a:t>
            </a:r>
            <a:r>
              <a:rPr lang="en-US" sz="1200" dirty="0" smtClean="0"/>
              <a:t> file to demonstrate this concept within the previous slide.</a:t>
            </a:r>
          </a:p>
        </p:txBody>
      </p:sp>
    </p:spTree>
    <p:extLst>
      <p:ext uri="{BB962C8B-B14F-4D97-AF65-F5344CB8AC3E}">
        <p14:creationId xmlns:p14="http://schemas.microsoft.com/office/powerpoint/2010/main" val="456275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B2E51E-3B09-4EB5-9F8C-828AB9B5B176}" type="slidenum">
              <a:rPr lang="en-US">
                <a:latin typeface="Times New Roman" pitchFamily="18" charset="0"/>
              </a:rPr>
              <a:pPr/>
              <a:t>47</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a:t>
            </a:r>
            <a:r>
              <a:rPr lang="en-US" sz="1200" dirty="0" smtClean="0"/>
              <a:t>slide </a:t>
            </a:r>
            <a:r>
              <a:rPr lang="en-US" baseline="0" dirty="0" smtClean="0"/>
              <a:t>displays the </a:t>
            </a:r>
            <a:r>
              <a:rPr lang="en-US" b="0" baseline="0" dirty="0" smtClean="0"/>
              <a:t>Moly2and3D file </a:t>
            </a:r>
            <a:r>
              <a:rPr lang="en-US" sz="1200" dirty="0" smtClean="0"/>
              <a:t>to demonstrate this content.</a:t>
            </a:r>
            <a:endParaRPr lang="en-US" b="0" baseline="0" dirty="0" smtClean="0"/>
          </a:p>
          <a:p>
            <a:pPr eaLnBrk="1" hangingPunct="1"/>
            <a:endParaRPr lang="en-US" b="1" dirty="0" smtClean="0"/>
          </a:p>
          <a:p>
            <a:pPr eaLnBrk="1" hangingPunct="1"/>
            <a:r>
              <a:rPr lang="en-US" b="1" dirty="0" smtClean="0"/>
              <a:t>Further</a:t>
            </a:r>
            <a:r>
              <a:rPr lang="en-US" b="1" baseline="0" dirty="0" smtClean="0"/>
              <a:t> E</a:t>
            </a:r>
            <a:r>
              <a:rPr lang="en-US" b="1" dirty="0" smtClean="0"/>
              <a:t>xplanation</a:t>
            </a:r>
          </a:p>
          <a:p>
            <a:pPr eaLnBrk="1" hangingPunct="1"/>
            <a:r>
              <a:rPr lang="en-US" dirty="0" smtClean="0"/>
              <a:t>Point out that, due to the earth’s rotation, the satellite will hang over Russia and then hang over North America during two consecutive</a:t>
            </a:r>
            <a:r>
              <a:rPr lang="en-US" baseline="0" dirty="0" smtClean="0"/>
              <a:t> orbits</a:t>
            </a:r>
            <a:r>
              <a:rPr lang="en-US" dirty="0" smtClean="0"/>
              <a:t>. This made these orbits doubly useful to Russia (formerly the Soviet Union) during the Cold War.</a:t>
            </a:r>
            <a:r>
              <a:rPr lang="en-US" baseline="0" dirty="0" smtClean="0"/>
              <a:t> N</a:t>
            </a:r>
            <a:r>
              <a:rPr lang="en-US" dirty="0" smtClean="0"/>
              <a:t>ot only could these satellites be used as communications satellites for Russia, they could also be used to spy on the United States! It should be noted that this type of intelligence collection was not photo imagery. The altitude was too high for that. These satellites were commonly used for signals collection and launch detection.</a:t>
            </a:r>
          </a:p>
        </p:txBody>
      </p:sp>
    </p:spTree>
    <p:extLst>
      <p:ext uri="{BB962C8B-B14F-4D97-AF65-F5344CB8AC3E}">
        <p14:creationId xmlns:p14="http://schemas.microsoft.com/office/powerpoint/2010/main" val="858138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ED047D-7487-4F8D-B81E-F477C837E8F0}" type="slidenum">
              <a:rPr lang="en-US">
                <a:latin typeface="Times New Roman" pitchFamily="18" charset="0"/>
              </a:rPr>
              <a:pPr/>
              <a:t>48</a:t>
            </a:fld>
            <a:endParaRPr lang="en-US">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contains an image not an animation.</a:t>
            </a:r>
          </a:p>
          <a:p>
            <a:pPr eaLnBrk="1" hangingPunct="1"/>
            <a:endParaRPr lang="en-US" b="1" dirty="0" smtClean="0"/>
          </a:p>
          <a:p>
            <a:pPr eaLnBrk="1" hangingPunct="1"/>
            <a:r>
              <a:rPr lang="en-US" b="1" dirty="0" smtClean="0"/>
              <a:t>Further Explanation</a:t>
            </a:r>
          </a:p>
          <a:p>
            <a:pPr eaLnBrk="1" hangingPunct="1"/>
            <a:endParaRPr lang="en-US" b="1" dirty="0" smtClean="0"/>
          </a:p>
          <a:p>
            <a:pPr eaLnBrk="1" hangingPunct="1"/>
            <a:r>
              <a:rPr lang="en-US" dirty="0" smtClean="0"/>
              <a:t>This topic was briefly touched upon in the slides addressing inclination. In general, satellites with Earth-observing missions will have high inclinations. It should be noted that the inclination is not always exactly 90 degrees. </a:t>
            </a:r>
          </a:p>
          <a:p>
            <a:pPr eaLnBrk="1" hangingPunct="1"/>
            <a:endParaRPr lang="en-US" dirty="0" smtClean="0"/>
          </a:p>
          <a:p>
            <a:pPr eaLnBrk="1" hangingPunct="1"/>
            <a:r>
              <a:rPr lang="en-US" dirty="0" smtClean="0"/>
              <a:t>A sun-synchronous orbit is useful when data collection is desired at the same local time each day. For example, if measuring air quality or temperature of a certain area, the variations in these values which would naturally occur due to time of day can be eliminated with</a:t>
            </a:r>
            <a:r>
              <a:rPr lang="en-US" baseline="0" dirty="0" smtClean="0"/>
              <a:t> </a:t>
            </a:r>
            <a:r>
              <a:rPr lang="en-US" dirty="0" smtClean="0"/>
              <a:t>a sun-synchronous orbit. </a:t>
            </a:r>
          </a:p>
        </p:txBody>
      </p:sp>
    </p:spTree>
    <p:extLst>
      <p:ext uri="{BB962C8B-B14F-4D97-AF65-F5344CB8AC3E}">
        <p14:creationId xmlns:p14="http://schemas.microsoft.com/office/powerpoint/2010/main" val="970539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885A0E-DF31-444A-8744-04A4A7DDCF9D}" type="slidenum">
              <a:rPr lang="en-US">
                <a:latin typeface="Times New Roman" pitchFamily="18" charset="0"/>
              </a:rPr>
              <a:pPr/>
              <a:t>49</a:t>
            </a:fld>
            <a:endParaRPr lang="en-US">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This slide </a:t>
            </a:r>
            <a:r>
              <a:rPr lang="en-US" sz="1200" baseline="0" dirty="0" smtClean="0"/>
              <a:t>displays the </a:t>
            </a:r>
            <a:r>
              <a:rPr lang="en-US" sz="1200" dirty="0" smtClean="0"/>
              <a:t>Constellation file to demonstrate this content.</a:t>
            </a:r>
          </a:p>
          <a:p>
            <a:pPr eaLnBrk="1" hangingPunct="1"/>
            <a:endParaRPr lang="en-US" b="1" dirty="0" smtClean="0"/>
          </a:p>
          <a:p>
            <a:pPr eaLnBrk="1" hangingPunct="1"/>
            <a:r>
              <a:rPr lang="en-US" b="1" dirty="0" smtClean="0"/>
              <a:t>Further Explanation</a:t>
            </a:r>
          </a:p>
          <a:p>
            <a:pPr eaLnBrk="1" hangingPunct="1"/>
            <a:endParaRPr lang="en-US" b="1" dirty="0" smtClean="0"/>
          </a:p>
          <a:p>
            <a:pPr eaLnBrk="1" hangingPunct="1"/>
            <a:r>
              <a:rPr lang="en-US" dirty="0" smtClean="0"/>
              <a:t>This unit, for the sake of instruction and simplicity, has focused on individual orbits. However, constellations are extremely common in reality. Most students have heard of GPS, but there are many other satellite constellations.</a:t>
            </a:r>
          </a:p>
          <a:p>
            <a:pPr eaLnBrk="1" hangingPunct="1"/>
            <a:endParaRPr lang="en-US" dirty="0" smtClean="0"/>
          </a:p>
          <a:p>
            <a:pPr eaLnBrk="1" hangingPunct="1"/>
            <a:r>
              <a:rPr lang="en-US" dirty="0" smtClean="0"/>
              <a:t>As an optional activity, have students research different satellite constellations and their missions. Not all constellations look like the GPS constellation. The numbers of satellites and their orbital parameters will vary greatly.</a:t>
            </a:r>
          </a:p>
          <a:p>
            <a:pPr eaLnBrk="1" hangingPunct="1"/>
            <a:endParaRPr lang="en-US" dirty="0" smtClean="0"/>
          </a:p>
        </p:txBody>
      </p:sp>
    </p:spTree>
    <p:extLst>
      <p:ext uri="{BB962C8B-B14F-4D97-AF65-F5344CB8AC3E}">
        <p14:creationId xmlns:p14="http://schemas.microsoft.com/office/powerpoint/2010/main" val="2415985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50</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z="1000" smtClean="0"/>
              <a:t>If opting to use STK software in addition to this presentation, students can create orbits which would be appropriate for these and other missions.</a:t>
            </a:r>
          </a:p>
        </p:txBody>
      </p:sp>
    </p:spTree>
    <p:extLst>
      <p:ext uri="{BB962C8B-B14F-4D97-AF65-F5344CB8AC3E}">
        <p14:creationId xmlns:p14="http://schemas.microsoft.com/office/powerpoint/2010/main" val="263792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A30F5F-13E9-4E5F-987E-BAA385A0723E}" type="slidenum">
              <a:rPr lang="en-US">
                <a:latin typeface="Times New Roman" pitchFamily="18" charset="0"/>
              </a:rPr>
              <a:pPr/>
              <a:t>6</a:t>
            </a:fld>
            <a:endParaRPr 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the </a:t>
            </a:r>
            <a:r>
              <a:rPr lang="en-US" dirty="0" smtClean="0"/>
              <a:t>Diverse file to demonstrate this </a:t>
            </a:r>
            <a:r>
              <a:rPr lang="en-US" sz="1200" dirty="0" smtClean="0"/>
              <a:t>content</a:t>
            </a:r>
            <a:r>
              <a:rPr lang="en-US" dirty="0" smtClean="0"/>
              <a:t>. A longer animation with more detailed explanation can</a:t>
            </a:r>
            <a:r>
              <a:rPr lang="en-US" baseline="0" dirty="0" smtClean="0"/>
              <a:t> be displayed on the next slide.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r>
              <a:rPr lang="en-US" b="1" dirty="0" smtClean="0"/>
              <a:t>An Introduction to Orbits</a:t>
            </a:r>
          </a:p>
          <a:p>
            <a:pPr eaLnBrk="1" hangingPunct="1"/>
            <a:r>
              <a:rPr lang="en-US" dirty="0" smtClean="0"/>
              <a:t>This is perhaps the first time many students have ever viewed satellite orbits in 3D. Be sure to both rotate and animate this .</a:t>
            </a:r>
            <a:r>
              <a:rPr lang="en-US" dirty="0" err="1" smtClean="0"/>
              <a:t>vdf</a:t>
            </a:r>
            <a:r>
              <a:rPr lang="en-US" dirty="0" smtClean="0"/>
              <a:t> file so that students obtain a true appreciation for the wide variety of sizes and shapes of the orbits. Point out that each of these orbits serves an actual real-world purpose. There are sound reasons why different missions require such wildly different orbits. Ensure students that after completing this full unit, they will understand why each of these orbits is well-suited for its particular mission.</a:t>
            </a:r>
          </a:p>
        </p:txBody>
      </p:sp>
    </p:spTree>
    <p:extLst>
      <p:ext uri="{BB962C8B-B14F-4D97-AF65-F5344CB8AC3E}">
        <p14:creationId xmlns:p14="http://schemas.microsoft.com/office/powerpoint/2010/main" val="941540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51</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z="1000" smtClean="0"/>
          </a:p>
        </p:txBody>
      </p:sp>
    </p:spTree>
    <p:extLst>
      <p:ext uri="{BB962C8B-B14F-4D97-AF65-F5344CB8AC3E}">
        <p14:creationId xmlns:p14="http://schemas.microsoft.com/office/powerpoint/2010/main" val="2270305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52</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z="1000" smtClean="0"/>
          </a:p>
        </p:txBody>
      </p:sp>
    </p:spTree>
    <p:extLst>
      <p:ext uri="{BB962C8B-B14F-4D97-AF65-F5344CB8AC3E}">
        <p14:creationId xmlns:p14="http://schemas.microsoft.com/office/powerpoint/2010/main" val="2779012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53</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z="1000" b="0" dirty="0" smtClean="0">
                <a:latin typeface="Arial" pitchFamily="34" charset="0"/>
                <a:cs typeface="Arial" pitchFamily="34" charset="0"/>
              </a:rPr>
              <a:t>These o</a:t>
            </a:r>
            <a:r>
              <a:rPr lang="en-US" sz="1000" b="0" dirty="0" smtClean="0">
                <a:solidFill>
                  <a:srgbClr val="FF0000"/>
                </a:solidFill>
                <a:latin typeface="Arial" pitchFamily="34" charset="0"/>
                <a:cs typeface="Arial" pitchFamily="34" charset="0"/>
              </a:rPr>
              <a:t>ld geostationary satellites have acquired significant inclination</a:t>
            </a:r>
            <a:r>
              <a:rPr lang="en-US" sz="1000" b="0" dirty="0" smtClean="0">
                <a:latin typeface="Arial" pitchFamily="34" charset="0"/>
                <a:cs typeface="Arial" pitchFamily="34" charset="0"/>
              </a:rPr>
              <a:t> </a:t>
            </a:r>
            <a:r>
              <a:rPr lang="en-US" sz="1000" b="0" dirty="0" smtClean="0">
                <a:solidFill>
                  <a:srgbClr val="FF0000"/>
                </a:solidFill>
                <a:latin typeface="Arial" pitchFamily="34" charset="0"/>
                <a:cs typeface="Arial" pitchFamily="34" charset="0"/>
              </a:rPr>
              <a:t>due to lack of station-keeping.</a:t>
            </a:r>
            <a:endParaRPr lang="en-US" sz="1000" b="0" dirty="0" smtClean="0">
              <a:latin typeface="Arial" pitchFamily="34" charset="0"/>
              <a:cs typeface="Arial" pitchFamily="34" charset="0"/>
            </a:endParaRPr>
          </a:p>
        </p:txBody>
      </p:sp>
    </p:spTree>
    <p:extLst>
      <p:ext uri="{BB962C8B-B14F-4D97-AF65-F5344CB8AC3E}">
        <p14:creationId xmlns:p14="http://schemas.microsoft.com/office/powerpoint/2010/main" val="3670959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373BB-3157-4483-A02F-0C9AFD98A2AF}" type="slidenum">
              <a:rPr lang="en-US">
                <a:latin typeface="Times New Roman" pitchFamily="18" charset="0"/>
              </a:rPr>
              <a:pPr/>
              <a:t>54</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z="1000" b="0" smtClean="0">
              <a:latin typeface="Arial" pitchFamily="34" charset="0"/>
              <a:cs typeface="Arial" pitchFamily="34" charset="0"/>
            </a:endParaRPr>
          </a:p>
        </p:txBody>
      </p:sp>
    </p:spTree>
    <p:extLst>
      <p:ext uri="{BB962C8B-B14F-4D97-AF65-F5344CB8AC3E}">
        <p14:creationId xmlns:p14="http://schemas.microsoft.com/office/powerpoint/2010/main" val="822413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39FBF8-C40E-4A60-B78A-692F00AA622C}" type="slidenum">
              <a:rPr lang="en-US">
                <a:latin typeface="Times New Roman" pitchFamily="18" charset="0"/>
              </a:rPr>
              <a:pPr/>
              <a:t>55</a:t>
            </a:fld>
            <a:endParaRPr lang="en-US">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b="1" dirty="0" smtClean="0"/>
              <a:t>STK</a:t>
            </a:r>
          </a:p>
          <a:p>
            <a:pPr eaLnBrk="1" hangingPunct="1"/>
            <a:r>
              <a:rPr lang="en-US" dirty="0" smtClean="0"/>
              <a:t>STK is a fully interactive software package that allows students to create and modify orbit and report out numerous data associated with these orbits. It requires an installation separate from AGI Viewer. Details regarding STK can be found in the teacher notes.</a:t>
            </a:r>
          </a:p>
          <a:p>
            <a:pPr eaLnBrk="1" hangingPunct="1"/>
            <a:endParaRPr lang="en-US" dirty="0" smtClean="0"/>
          </a:p>
        </p:txBody>
      </p:sp>
    </p:spTree>
    <p:extLst>
      <p:ext uri="{BB962C8B-B14F-4D97-AF65-F5344CB8AC3E}">
        <p14:creationId xmlns:p14="http://schemas.microsoft.com/office/powerpoint/2010/main" val="416365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A30F5F-13E9-4E5F-987E-BAA385A0723E}" type="slidenum">
              <a:rPr lang="en-US">
                <a:latin typeface="Times New Roman" pitchFamily="18" charset="0"/>
              </a:rPr>
              <a:pPr/>
              <a:t>7</a:t>
            </a:fld>
            <a:endParaRPr 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a:t>
            </a:r>
            <a:r>
              <a:rPr lang="en-US" baseline="0" dirty="0" smtClean="0"/>
              <a:t>displays the optional </a:t>
            </a:r>
            <a:r>
              <a:rPr lang="en-US" baseline="0" dirty="0" err="1" smtClean="0"/>
              <a:t>BasicOrbits</a:t>
            </a:r>
            <a:r>
              <a:rPr lang="en-US" baseline="0" dirty="0" smtClean="0"/>
              <a:t> file.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r>
              <a:rPr lang="en-US" b="1" dirty="0" smtClean="0"/>
              <a:t>An Introduction to Orbits</a:t>
            </a:r>
          </a:p>
          <a:p>
            <a:pPr eaLnBrk="1" hangingPunct="1"/>
            <a:r>
              <a:rPr lang="en-US" dirty="0" smtClean="0"/>
              <a:t>This is perhaps the first time many students have ever viewed satellite orbits in 3D. If a .</a:t>
            </a:r>
            <a:r>
              <a:rPr lang="en-US" dirty="0" err="1" smtClean="0"/>
              <a:t>vdf</a:t>
            </a:r>
            <a:r>
              <a:rPr lang="en-US" dirty="0" smtClean="0"/>
              <a:t> file is displayed then rotate and animate this to obtain a true appreciation for the wide variety of sizes and shapes of the orbits. Point out that each of these orbits serves an actual real-world purpose. There are sound reasons why different missions require such wildly different orbits. Ensure students that after completing this full unit, they will understand why each of these orbits is well-suited for its particular mission.</a:t>
            </a:r>
          </a:p>
        </p:txBody>
      </p:sp>
    </p:spTree>
    <p:extLst>
      <p:ext uri="{BB962C8B-B14F-4D97-AF65-F5344CB8AC3E}">
        <p14:creationId xmlns:p14="http://schemas.microsoft.com/office/powerpoint/2010/main" val="159167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BEA7A9-E99C-4BF3-B0D6-E88949B64EAB}" type="slidenum">
              <a:rPr lang="en-US">
                <a:latin typeface="Times New Roman" pitchFamily="18" charset="0"/>
              </a:rPr>
              <a:pPr/>
              <a:t>8</a:t>
            </a:fld>
            <a:endParaRPr 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b="1" dirty="0" smtClean="0"/>
              <a:t>Overview of Upcoming Lessons</a:t>
            </a:r>
          </a:p>
          <a:p>
            <a:pPr eaLnBrk="1" hangingPunct="1"/>
            <a:r>
              <a:rPr lang="en-US" dirty="0" smtClean="0"/>
              <a:t>This slide provides the background for the upcoming slides which address the Keplerian element set. </a:t>
            </a:r>
          </a:p>
          <a:p>
            <a:pPr eaLnBrk="1" hangingPunct="1"/>
            <a:endParaRPr lang="en-US" dirty="0" smtClean="0"/>
          </a:p>
          <a:p>
            <a:pPr eaLnBrk="1" hangingPunct="1"/>
            <a:r>
              <a:rPr lang="en-US" dirty="0" smtClean="0"/>
              <a:t>A good hands-on visualization tool for teachers to include in this lesson is a simple hula hoop and ball (e.g., basketball or beach ball). If different sizes of hula hoops are available, all the better.</a:t>
            </a:r>
          </a:p>
          <a:p>
            <a:pPr eaLnBrk="1" hangingPunct="1"/>
            <a:endParaRPr lang="en-US" dirty="0" smtClean="0"/>
          </a:p>
          <a:p>
            <a:pPr eaLnBrk="1" hangingPunct="1"/>
            <a:r>
              <a:rPr lang="en-US" dirty="0" smtClean="0"/>
              <a:t>A hula hoop may be oriented around a ball in many different ways. It may be slid down around the ball parallel to the ground, much like an “equator.” This equator could be tilted around the ball anywhere from no tilt (parallel to the ground, a true “equator”) up to being perpendicular to the ground (now encircling the imaginary “poles” of the ball). This simple illustration can be used throughout the lesson to illustrate various orbital parameters.</a:t>
            </a:r>
          </a:p>
        </p:txBody>
      </p:sp>
    </p:spTree>
    <p:extLst>
      <p:ext uri="{BB962C8B-B14F-4D97-AF65-F5344CB8AC3E}">
        <p14:creationId xmlns:p14="http://schemas.microsoft.com/office/powerpoint/2010/main" val="81141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16C711-6ED3-4BBC-9AB3-AB2EC58629C0}" type="slidenum">
              <a:rPr lang="en-US">
                <a:latin typeface="Times New Roman" pitchFamily="18" charset="0"/>
              </a:rPr>
              <a:pPr/>
              <a:t>9</a:t>
            </a:fld>
            <a:endParaRPr lang="en-US">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1" dirty="0" smtClean="0"/>
              <a:t>Further Explanation</a:t>
            </a:r>
          </a:p>
          <a:p>
            <a:pPr eaLnBrk="1" hangingPunct="1"/>
            <a:r>
              <a:rPr lang="en-US" dirty="0" smtClean="0"/>
              <a:t>Whereas a circle has only one diameter, an ellipse has many, all with different sizes. The largest diameter is called the major axis; the smallest diameter is called</a:t>
            </a:r>
            <a:r>
              <a:rPr lang="en-US" baseline="0" dirty="0" smtClean="0"/>
              <a:t> </a:t>
            </a:r>
            <a:r>
              <a:rPr lang="en-US" dirty="0" smtClean="0"/>
              <a:t>the minor axis. Instead of radii, we call half of these axes the semi-major axis and the semi-minor axis.</a:t>
            </a:r>
          </a:p>
          <a:p>
            <a:pPr eaLnBrk="1" hangingPunct="1"/>
            <a:endParaRPr lang="en-US" dirty="0" smtClean="0"/>
          </a:p>
          <a:p>
            <a:pPr eaLnBrk="1" hangingPunct="1"/>
            <a:r>
              <a:rPr lang="en-US" b="1" dirty="0" smtClean="0"/>
              <a:t>Math Activity</a:t>
            </a:r>
          </a:p>
          <a:p>
            <a:pPr eaLnBrk="1" hangingPunct="1"/>
            <a:r>
              <a:rPr lang="en-US" dirty="0" smtClean="0"/>
              <a:t>A circle has only one major/minor axis, called the diameter. </a:t>
            </a:r>
          </a:p>
          <a:p>
            <a:pPr eaLnBrk="1" hangingPunct="1"/>
            <a:r>
              <a:rPr lang="en-US" dirty="0" smtClean="0"/>
              <a:t>Therefore, in a circle a = b.</a:t>
            </a:r>
          </a:p>
          <a:p>
            <a:pPr eaLnBrk="1" hangingPunct="1"/>
            <a:r>
              <a:rPr lang="en-US" dirty="0" smtClean="0"/>
              <a:t>Therefore, b</a:t>
            </a:r>
            <a:r>
              <a:rPr lang="en-US" baseline="30000" dirty="0" smtClean="0"/>
              <a:t>2</a:t>
            </a:r>
            <a:r>
              <a:rPr lang="en-US" dirty="0" smtClean="0"/>
              <a:t>/a</a:t>
            </a:r>
            <a:r>
              <a:rPr lang="en-US" baseline="30000" dirty="0" smtClean="0"/>
              <a:t>2 </a:t>
            </a:r>
            <a:r>
              <a:rPr lang="en-US" dirty="0" smtClean="0"/>
              <a:t>would be 1.</a:t>
            </a:r>
          </a:p>
          <a:p>
            <a:pPr eaLnBrk="1" hangingPunct="1"/>
            <a:r>
              <a:rPr lang="en-US" dirty="0" smtClean="0"/>
              <a:t>Therefore, the formula would solve for the square root of 1 minus 1, or 0.</a:t>
            </a:r>
          </a:p>
          <a:p>
            <a:pPr eaLnBrk="1" hangingPunct="1"/>
            <a:r>
              <a:rPr lang="en-US" dirty="0" smtClean="0"/>
              <a:t>The square root of 0 is 0.</a:t>
            </a:r>
          </a:p>
          <a:p>
            <a:pPr eaLnBrk="1" hangingPunct="1"/>
            <a:r>
              <a:rPr lang="en-US" dirty="0" smtClean="0"/>
              <a:t>Therefore, the eccentricity of a circular orbit is 0.</a:t>
            </a:r>
            <a:endParaRPr lang="en-US" baseline="30000" dirty="0" smtClean="0"/>
          </a:p>
        </p:txBody>
      </p:sp>
    </p:spTree>
    <p:extLst>
      <p:ext uri="{BB962C8B-B14F-4D97-AF65-F5344CB8AC3E}">
        <p14:creationId xmlns:p14="http://schemas.microsoft.com/office/powerpoint/2010/main" val="128611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3C90CA-70C4-4992-BB56-85A20F047F8B}" type="slidenum">
              <a:rPr lang="en-US">
                <a:latin typeface="Times New Roman" pitchFamily="18" charset="0"/>
              </a:rPr>
              <a:pPr/>
              <a:t>10</a:t>
            </a:fld>
            <a:endParaRPr lang="en-US">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smtClean="0"/>
              <a:t>This slide contains an image not an animation.</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Further Explanation</a:t>
            </a:r>
          </a:p>
          <a:p>
            <a:pPr eaLnBrk="1" hangingPunct="1"/>
            <a:r>
              <a:rPr lang="en-US" dirty="0" smtClean="0"/>
              <a:t>The “open orbits” mentioned would be parabolic (eccentricity = 1) or hyperbolic (eccentricity &gt; 1).</a:t>
            </a:r>
          </a:p>
        </p:txBody>
      </p:sp>
    </p:spTree>
    <p:extLst>
      <p:ext uri="{BB962C8B-B14F-4D97-AF65-F5344CB8AC3E}">
        <p14:creationId xmlns:p14="http://schemas.microsoft.com/office/powerpoint/2010/main" val="194698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14CFC5-7D0B-4DF5-9FD2-645D9B32D53F}" type="slidenum">
              <a:rPr lang="en-US"/>
              <a:pPr>
                <a:defRPr/>
              </a:pPr>
              <a:t>‹#›</a:t>
            </a:fld>
            <a:endParaRPr lang="en-US"/>
          </a:p>
        </p:txBody>
      </p:sp>
    </p:spTree>
    <p:extLst>
      <p:ext uri="{BB962C8B-B14F-4D97-AF65-F5344CB8AC3E}">
        <p14:creationId xmlns:p14="http://schemas.microsoft.com/office/powerpoint/2010/main" val="305054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52841-613C-400C-B9D2-AC429DCE36CD}" type="slidenum">
              <a:rPr lang="en-US"/>
              <a:pPr>
                <a:defRPr/>
              </a:pPr>
              <a:t>‹#›</a:t>
            </a:fld>
            <a:endParaRPr lang="en-US"/>
          </a:p>
        </p:txBody>
      </p:sp>
    </p:spTree>
    <p:extLst>
      <p:ext uri="{BB962C8B-B14F-4D97-AF65-F5344CB8AC3E}">
        <p14:creationId xmlns:p14="http://schemas.microsoft.com/office/powerpoint/2010/main" val="126012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104B7-38BC-430B-A7D5-51E657C12D24}" type="slidenum">
              <a:rPr lang="en-US"/>
              <a:pPr>
                <a:defRPr/>
              </a:pPr>
              <a:t>‹#›</a:t>
            </a:fld>
            <a:endParaRPr lang="en-US"/>
          </a:p>
        </p:txBody>
      </p:sp>
    </p:spTree>
    <p:extLst>
      <p:ext uri="{BB962C8B-B14F-4D97-AF65-F5344CB8AC3E}">
        <p14:creationId xmlns:p14="http://schemas.microsoft.com/office/powerpoint/2010/main" val="261000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B31C6-2EC6-43AD-8D0F-63503F2006D4}" type="slidenum">
              <a:rPr lang="en-US"/>
              <a:pPr>
                <a:defRPr/>
              </a:pPr>
              <a:t>‹#›</a:t>
            </a:fld>
            <a:endParaRPr lang="en-US"/>
          </a:p>
        </p:txBody>
      </p:sp>
    </p:spTree>
    <p:extLst>
      <p:ext uri="{BB962C8B-B14F-4D97-AF65-F5344CB8AC3E}">
        <p14:creationId xmlns:p14="http://schemas.microsoft.com/office/powerpoint/2010/main" val="121816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473754E-965D-447A-80C5-982D6A398515}" type="slidenum">
              <a:rPr lang="en-US"/>
              <a:pPr>
                <a:defRPr/>
              </a:pPr>
              <a:t>‹#›</a:t>
            </a:fld>
            <a:endParaRPr lang="en-US"/>
          </a:p>
        </p:txBody>
      </p:sp>
    </p:spTree>
    <p:extLst>
      <p:ext uri="{BB962C8B-B14F-4D97-AF65-F5344CB8AC3E}">
        <p14:creationId xmlns:p14="http://schemas.microsoft.com/office/powerpoint/2010/main" val="30805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17B8B-FEAF-4A73-8367-6C073386C4A0}" type="slidenum">
              <a:rPr lang="en-US"/>
              <a:pPr>
                <a:defRPr/>
              </a:pPr>
              <a:t>‹#›</a:t>
            </a:fld>
            <a:endParaRPr lang="en-US"/>
          </a:p>
        </p:txBody>
      </p:sp>
    </p:spTree>
    <p:extLst>
      <p:ext uri="{BB962C8B-B14F-4D97-AF65-F5344CB8AC3E}">
        <p14:creationId xmlns:p14="http://schemas.microsoft.com/office/powerpoint/2010/main" val="294139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72F5C-A91A-49D6-BEA5-3854BCD787E0}" type="slidenum">
              <a:rPr lang="en-US"/>
              <a:pPr>
                <a:defRPr/>
              </a:pPr>
              <a:t>‹#›</a:t>
            </a:fld>
            <a:endParaRPr lang="en-US"/>
          </a:p>
        </p:txBody>
      </p:sp>
    </p:spTree>
    <p:extLst>
      <p:ext uri="{BB962C8B-B14F-4D97-AF65-F5344CB8AC3E}">
        <p14:creationId xmlns:p14="http://schemas.microsoft.com/office/powerpoint/2010/main" val="226805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D77D1-5EFD-48AC-9F39-7C2B62465E0B}" type="slidenum">
              <a:rPr lang="en-US"/>
              <a:pPr>
                <a:defRPr/>
              </a:pPr>
              <a:t>‹#›</a:t>
            </a:fld>
            <a:endParaRPr lang="en-US"/>
          </a:p>
        </p:txBody>
      </p:sp>
    </p:spTree>
    <p:extLst>
      <p:ext uri="{BB962C8B-B14F-4D97-AF65-F5344CB8AC3E}">
        <p14:creationId xmlns:p14="http://schemas.microsoft.com/office/powerpoint/2010/main" val="307210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6FAD90-1DC4-463E-B87D-E06720158E04}" type="slidenum">
              <a:rPr lang="en-US"/>
              <a:pPr>
                <a:defRPr/>
              </a:pPr>
              <a:t>‹#›</a:t>
            </a:fld>
            <a:endParaRPr lang="en-US"/>
          </a:p>
        </p:txBody>
      </p:sp>
    </p:spTree>
    <p:extLst>
      <p:ext uri="{BB962C8B-B14F-4D97-AF65-F5344CB8AC3E}">
        <p14:creationId xmlns:p14="http://schemas.microsoft.com/office/powerpoint/2010/main" val="257098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8B5A2E-CFAE-4741-A1E3-79DCEEB79D9D}" type="slidenum">
              <a:rPr lang="en-US"/>
              <a:pPr>
                <a:defRPr/>
              </a:pPr>
              <a:t>‹#›</a:t>
            </a:fld>
            <a:endParaRPr lang="en-US"/>
          </a:p>
        </p:txBody>
      </p:sp>
    </p:spTree>
    <p:extLst>
      <p:ext uri="{BB962C8B-B14F-4D97-AF65-F5344CB8AC3E}">
        <p14:creationId xmlns:p14="http://schemas.microsoft.com/office/powerpoint/2010/main" val="393849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71F1D1-0BFC-4A85-B1EF-0A1414C255FB}" type="slidenum">
              <a:rPr lang="en-US"/>
              <a:pPr>
                <a:defRPr/>
              </a:pPr>
              <a:t>‹#›</a:t>
            </a:fld>
            <a:endParaRPr lang="en-US"/>
          </a:p>
        </p:txBody>
      </p:sp>
    </p:spTree>
    <p:extLst>
      <p:ext uri="{BB962C8B-B14F-4D97-AF65-F5344CB8AC3E}">
        <p14:creationId xmlns:p14="http://schemas.microsoft.com/office/powerpoint/2010/main" val="357836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611425-FC2F-45D7-981D-D0825F72FFB6}" type="slidenum">
              <a:rPr lang="en-US"/>
              <a:pPr>
                <a:defRPr/>
              </a:pPr>
              <a:t>‹#›</a:t>
            </a:fld>
            <a:endParaRPr lang="en-US"/>
          </a:p>
        </p:txBody>
      </p:sp>
    </p:spTree>
    <p:extLst>
      <p:ext uri="{BB962C8B-B14F-4D97-AF65-F5344CB8AC3E}">
        <p14:creationId xmlns:p14="http://schemas.microsoft.com/office/powerpoint/2010/main" val="190477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1AA17-6F19-40B3-8D1B-48DBB26FD08E}" type="slidenum">
              <a:rPr lang="en-US"/>
              <a:pPr>
                <a:defRPr/>
              </a:pPr>
              <a:t>‹#›</a:t>
            </a:fld>
            <a:endParaRPr lang="en-US"/>
          </a:p>
        </p:txBody>
      </p:sp>
    </p:spTree>
    <p:extLst>
      <p:ext uri="{BB962C8B-B14F-4D97-AF65-F5344CB8AC3E}">
        <p14:creationId xmlns:p14="http://schemas.microsoft.com/office/powerpoint/2010/main" val="156120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00"/>
            </a:gs>
            <a:gs pos="50000">
              <a:srgbClr val="FFFF99"/>
            </a:gs>
            <a:gs pos="100000">
              <a:srgbClr val="FFCC00"/>
            </a:gs>
          </a:gsLst>
          <a:lin ang="189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1095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1095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663F6AC1-02C5-4DD1-841F-9C60692A9B50}" type="slidenum">
              <a:rPr lang="en-US"/>
              <a:pPr>
                <a:defRPr/>
              </a:pPr>
              <a:t>‹#›</a:t>
            </a:fld>
            <a:endParaRPr lang="en-US"/>
          </a:p>
        </p:txBody>
      </p:sp>
      <p:pic>
        <p:nvPicPr>
          <p:cNvPr id="13319" name="Picture 10" descr="AGILogo_4colorNoTagWhit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0.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6.wmf"/><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ideo" Target="moly.avi" TargetMode="Externa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57200"/>
            <a:ext cx="1343977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0" y="152400"/>
            <a:ext cx="9144000" cy="1143000"/>
          </a:xfrm>
        </p:spPr>
        <p:txBody>
          <a:bodyPr/>
          <a:lstStyle/>
          <a:p>
            <a:pPr eaLnBrk="1" hangingPunct="1"/>
            <a:r>
              <a:rPr lang="en-US" smtClean="0">
                <a:solidFill>
                  <a:srgbClr val="FFFF00"/>
                </a:solidFill>
              </a:rPr>
              <a:t>Introduction to Orbital Mechanics </a:t>
            </a:r>
            <a:br>
              <a:rPr lang="en-US" smtClean="0">
                <a:solidFill>
                  <a:srgbClr val="FFFF00"/>
                </a:solidFill>
              </a:rPr>
            </a:br>
            <a:endParaRPr lang="en-US" smtClean="0">
              <a:solidFill>
                <a:srgbClr val="FFFF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09600" y="152400"/>
            <a:ext cx="7772400" cy="1143000"/>
          </a:xfrm>
          <a:noFill/>
        </p:spPr>
        <p:txBody>
          <a:bodyPr/>
          <a:lstStyle/>
          <a:p>
            <a:pPr eaLnBrk="1" hangingPunct="1"/>
            <a:r>
              <a:rPr lang="en-US" dirty="0" smtClean="0"/>
              <a:t>Eccentricity</a:t>
            </a:r>
          </a:p>
        </p:txBody>
      </p:sp>
      <p:sp>
        <p:nvSpPr>
          <p:cNvPr id="19459" name="Text Box 6"/>
          <p:cNvSpPr txBox="1">
            <a:spLocks noChangeArrowheads="1"/>
          </p:cNvSpPr>
          <p:nvPr/>
        </p:nvSpPr>
        <p:spPr bwMode="auto">
          <a:xfrm>
            <a:off x="1295400" y="1600200"/>
            <a:ext cx="6408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rPr>
              <a:t>This value is between 0 and 1 (for “closed” orbits).</a:t>
            </a:r>
          </a:p>
        </p:txBody>
      </p:sp>
      <p:grpSp>
        <p:nvGrpSpPr>
          <p:cNvPr id="73735" name="Group 7"/>
          <p:cNvGrpSpPr>
            <a:grpSpLocks/>
          </p:cNvGrpSpPr>
          <p:nvPr/>
        </p:nvGrpSpPr>
        <p:grpSpPr bwMode="auto">
          <a:xfrm>
            <a:off x="228600" y="2509838"/>
            <a:ext cx="5638800" cy="4027488"/>
            <a:chOff x="144" y="1581"/>
            <a:chExt cx="3552" cy="2537"/>
          </a:xfrm>
        </p:grpSpPr>
        <p:sp>
          <p:nvSpPr>
            <p:cNvPr id="19462" name="Text Box 8"/>
            <p:cNvSpPr txBox="1">
              <a:spLocks noChangeArrowheads="1"/>
            </p:cNvSpPr>
            <p:nvPr/>
          </p:nvSpPr>
          <p:spPr bwMode="auto">
            <a:xfrm>
              <a:off x="144" y="1581"/>
              <a:ext cx="35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Eccentricity of 0 </a:t>
              </a:r>
              <a:r>
                <a:rPr lang="en-US" sz="2400" dirty="0" smtClean="0">
                  <a:latin typeface="Times New Roman" pitchFamily="18" charset="0"/>
                </a:rPr>
                <a:t>means the </a:t>
              </a:r>
              <a:r>
                <a:rPr lang="en-US" sz="2400" dirty="0">
                  <a:latin typeface="Times New Roman" pitchFamily="18" charset="0"/>
                </a:rPr>
                <a:t>orbit is circular.</a:t>
              </a:r>
            </a:p>
          </p:txBody>
        </p:sp>
        <p:pic>
          <p:nvPicPr>
            <p:cNvPr id="19463" name="Picture 9" descr="circular00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68"/>
              <a:ext cx="2400" cy="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8" name="Text Box 10"/>
          <p:cNvSpPr txBox="1">
            <a:spLocks noChangeArrowheads="1"/>
          </p:cNvSpPr>
          <p:nvPr/>
        </p:nvSpPr>
        <p:spPr bwMode="auto">
          <a:xfrm>
            <a:off x="4800600" y="3048000"/>
            <a:ext cx="3784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An eccentricity of 1 or greater means the orbit is not </a:t>
            </a:r>
            <a:r>
              <a:rPr lang="en-US" sz="2400" dirty="0" smtClean="0">
                <a:latin typeface="Times New Roman" pitchFamily="18" charset="0"/>
              </a:rPr>
              <a:t>closed. Such </a:t>
            </a:r>
            <a:r>
              <a:rPr lang="en-US" sz="2400" dirty="0">
                <a:latin typeface="Times New Roman" pitchFamily="18" charset="0"/>
              </a:rPr>
              <a:t>would be used for interplanetary missions. Satellites in these types of orbits do not </a:t>
            </a:r>
            <a:r>
              <a:rPr lang="en-US" sz="2400" dirty="0" smtClean="0">
                <a:latin typeface="Times New Roman" pitchFamily="18" charset="0"/>
              </a:rPr>
              <a:t>come back </a:t>
            </a:r>
            <a:r>
              <a:rPr lang="en-US" sz="2400" dirty="0">
                <a:latin typeface="Times New Roman" pitchFamily="18" charset="0"/>
              </a:rPr>
              <a:t>to their starting point.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 calcmode="lin" valueType="num">
                                      <p:cBhvr additive="base">
                                        <p:cTn id="7" dur="500" fill="hold"/>
                                        <p:tgtEl>
                                          <p:spTgt spid="73735"/>
                                        </p:tgtEl>
                                        <p:attrNameLst>
                                          <p:attrName>ppt_x</p:attrName>
                                        </p:attrNameLst>
                                      </p:cBhvr>
                                      <p:tavLst>
                                        <p:tav tm="0">
                                          <p:val>
                                            <p:strVal val="0-#ppt_w/2"/>
                                          </p:val>
                                        </p:tav>
                                        <p:tav tm="100000">
                                          <p:val>
                                            <p:strVal val="#ppt_x"/>
                                          </p:val>
                                        </p:tav>
                                      </p:tavLst>
                                    </p:anim>
                                    <p:anim calcmode="lin" valueType="num">
                                      <p:cBhvr additive="base">
                                        <p:cTn id="8" dur="500" fill="hold"/>
                                        <p:tgtEl>
                                          <p:spTgt spid="737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3738"/>
                                        </p:tgtEl>
                                        <p:attrNameLst>
                                          <p:attrName>style.visibility</p:attrName>
                                        </p:attrNameLst>
                                      </p:cBhvr>
                                      <p:to>
                                        <p:strVal val="visible"/>
                                      </p:to>
                                    </p:set>
                                    <p:anim calcmode="lin" valueType="num">
                                      <p:cBhvr additive="base">
                                        <p:cTn id="13" dur="500" fill="hold"/>
                                        <p:tgtEl>
                                          <p:spTgt spid="73738"/>
                                        </p:tgtEl>
                                        <p:attrNameLst>
                                          <p:attrName>ppt_x</p:attrName>
                                        </p:attrNameLst>
                                      </p:cBhvr>
                                      <p:tavLst>
                                        <p:tav tm="0">
                                          <p:val>
                                            <p:strVal val="1+#ppt_w/2"/>
                                          </p:val>
                                        </p:tav>
                                        <p:tav tm="100000">
                                          <p:val>
                                            <p:strVal val="#ppt_x"/>
                                          </p:val>
                                        </p:tav>
                                      </p:tavLst>
                                    </p:anim>
                                    <p:anim calcmode="lin" valueType="num">
                                      <p:cBhvr additive="base">
                                        <p:cTn id="14" dur="500" fill="hold"/>
                                        <p:tgtEl>
                                          <p:spTgt spid="737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0"/>
            <a:ext cx="7772400" cy="1143000"/>
          </a:xfrm>
        </p:spPr>
        <p:txBody>
          <a:bodyPr/>
          <a:lstStyle/>
          <a:p>
            <a:pPr eaLnBrk="1" hangingPunct="1"/>
            <a:r>
              <a:rPr lang="en-US" dirty="0" smtClean="0"/>
              <a:t>Eccentricity</a:t>
            </a:r>
          </a:p>
        </p:txBody>
      </p:sp>
      <p:sp>
        <p:nvSpPr>
          <p:cNvPr id="2052" name="Text Box 3"/>
          <p:cNvSpPr txBox="1">
            <a:spLocks noChangeArrowheads="1"/>
          </p:cNvSpPr>
          <p:nvPr/>
        </p:nvSpPr>
        <p:spPr bwMode="auto">
          <a:xfrm>
            <a:off x="304800" y="1066800"/>
            <a:ext cx="6448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Values between 0 and 1 mean the orbit is </a:t>
            </a:r>
            <a:r>
              <a:rPr lang="en-US" sz="2400" dirty="0" smtClean="0">
                <a:latin typeface="Times New Roman" pitchFamily="18" charset="0"/>
              </a:rPr>
              <a:t>elliptical.</a:t>
            </a:r>
            <a:endParaRPr lang="en-US" sz="2400" dirty="0">
              <a:latin typeface="Times New Roman" pitchFamily="18" charset="0"/>
            </a:endParaRPr>
          </a:p>
        </p:txBody>
      </p:sp>
      <p:sp>
        <p:nvSpPr>
          <p:cNvPr id="2053" name="Text Box 11"/>
          <p:cNvSpPr txBox="1">
            <a:spLocks noChangeArrowheads="1"/>
          </p:cNvSpPr>
          <p:nvPr/>
        </p:nvSpPr>
        <p:spPr bwMode="auto">
          <a:xfrm>
            <a:off x="6934200" y="1981200"/>
            <a:ext cx="1752600" cy="27844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FF00"/>
                </a:solidFill>
                <a:latin typeface="Times New Roman" pitchFamily="18" charset="0"/>
              </a:rPr>
              <a:t>e = .74</a:t>
            </a:r>
          </a:p>
          <a:p>
            <a:pPr eaLnBrk="1" hangingPunct="1">
              <a:spcBef>
                <a:spcPct val="50000"/>
              </a:spcBef>
            </a:pPr>
            <a:r>
              <a:rPr lang="en-US" sz="3200" b="1">
                <a:solidFill>
                  <a:srgbClr val="FF3399"/>
                </a:solidFill>
                <a:latin typeface="Times New Roman" pitchFamily="18" charset="0"/>
              </a:rPr>
              <a:t>e = .60</a:t>
            </a:r>
          </a:p>
          <a:p>
            <a:pPr eaLnBrk="1" hangingPunct="1">
              <a:spcBef>
                <a:spcPct val="50000"/>
              </a:spcBef>
            </a:pPr>
            <a:r>
              <a:rPr lang="en-US" sz="3200" b="1">
                <a:solidFill>
                  <a:srgbClr val="FF9933"/>
                </a:solidFill>
                <a:latin typeface="Times New Roman" pitchFamily="18" charset="0"/>
              </a:rPr>
              <a:t>e = .4</a:t>
            </a:r>
          </a:p>
          <a:p>
            <a:pPr eaLnBrk="1" hangingPunct="1">
              <a:spcBef>
                <a:spcPct val="50000"/>
              </a:spcBef>
            </a:pPr>
            <a:r>
              <a:rPr lang="en-US" sz="3200" b="1">
                <a:solidFill>
                  <a:srgbClr val="FF0000"/>
                </a:solidFill>
                <a:latin typeface="Times New Roman" pitchFamily="18" charset="0"/>
              </a:rPr>
              <a:t>e = 0</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1" y="1600200"/>
            <a:ext cx="5893323" cy="502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Beyond Eccentricity</a:t>
            </a:r>
          </a:p>
        </p:txBody>
      </p:sp>
      <p:sp>
        <p:nvSpPr>
          <p:cNvPr id="20483" name="Text Box 6"/>
          <p:cNvSpPr txBox="1">
            <a:spLocks noChangeArrowheads="1"/>
          </p:cNvSpPr>
          <p:nvPr/>
        </p:nvSpPr>
        <p:spPr bwMode="auto">
          <a:xfrm>
            <a:off x="6172200" y="2057400"/>
            <a:ext cx="2667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Orbits may have the same eccentricity (e) but </a:t>
            </a:r>
            <a:r>
              <a:rPr lang="en-US" sz="2400" dirty="0" smtClean="0">
                <a:latin typeface="Times New Roman" pitchFamily="18" charset="0"/>
              </a:rPr>
              <a:t>may be </a:t>
            </a:r>
            <a:r>
              <a:rPr lang="en-US" sz="2400" dirty="0">
                <a:latin typeface="Times New Roman" pitchFamily="18" charset="0"/>
              </a:rPr>
              <a:t>different sizes</a:t>
            </a:r>
            <a:r>
              <a:rPr lang="en-US" sz="2400" dirty="0" smtClean="0">
                <a:latin typeface="Times New Roman" pitchFamily="18" charset="0"/>
              </a:rPr>
              <a:t>. </a:t>
            </a:r>
            <a:r>
              <a:rPr lang="en-US" sz="2400" dirty="0">
                <a:latin typeface="Times New Roman" pitchFamily="18" charset="0"/>
              </a:rPr>
              <a:t>There must be a Keplerian element which describes the </a:t>
            </a:r>
            <a:r>
              <a:rPr lang="en-US" sz="2400" dirty="0" smtClean="0">
                <a:latin typeface="Times New Roman" pitchFamily="18" charset="0"/>
              </a:rPr>
              <a:t>size of </a:t>
            </a:r>
            <a:r>
              <a:rPr lang="en-US" sz="2400" dirty="0">
                <a:latin typeface="Times New Roman" pitchFamily="18" charset="0"/>
              </a:rPr>
              <a:t>an orbit.</a:t>
            </a:r>
          </a:p>
        </p:txBody>
      </p:sp>
      <p:pic>
        <p:nvPicPr>
          <p:cNvPr id="20484" name="Picture 8" descr="ecc"/>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 y="1905000"/>
            <a:ext cx="5867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Semi-Major Axis</a:t>
            </a:r>
          </a:p>
        </p:txBody>
      </p:sp>
      <p:sp>
        <p:nvSpPr>
          <p:cNvPr id="21507" name="Oval 3"/>
          <p:cNvSpPr>
            <a:spLocks noChangeArrowheads="1"/>
          </p:cNvSpPr>
          <p:nvPr/>
        </p:nvSpPr>
        <p:spPr bwMode="auto">
          <a:xfrm>
            <a:off x="228600" y="2209800"/>
            <a:ext cx="5638800" cy="3352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Line 6"/>
          <p:cNvSpPr>
            <a:spLocks noChangeShapeType="1"/>
          </p:cNvSpPr>
          <p:nvPr/>
        </p:nvSpPr>
        <p:spPr bwMode="auto">
          <a:xfrm flipV="1">
            <a:off x="228600" y="1676400"/>
            <a:ext cx="0" cy="22098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7"/>
          <p:cNvSpPr>
            <a:spLocks noChangeShapeType="1"/>
          </p:cNvSpPr>
          <p:nvPr/>
        </p:nvSpPr>
        <p:spPr bwMode="auto">
          <a:xfrm flipV="1">
            <a:off x="5867400" y="1676400"/>
            <a:ext cx="0" cy="2209800"/>
          </a:xfrm>
          <a:prstGeom prst="line">
            <a:avLst/>
          </a:prstGeom>
          <a:noFill/>
          <a:ln w="9525">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8"/>
          <p:cNvSpPr>
            <a:spLocks noChangeShapeType="1"/>
          </p:cNvSpPr>
          <p:nvPr/>
        </p:nvSpPr>
        <p:spPr bwMode="auto">
          <a:xfrm>
            <a:off x="304800" y="1905000"/>
            <a:ext cx="5562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Text Box 9"/>
          <p:cNvSpPr txBox="1">
            <a:spLocks noChangeArrowheads="1"/>
          </p:cNvSpPr>
          <p:nvPr/>
        </p:nvSpPr>
        <p:spPr bwMode="auto">
          <a:xfrm>
            <a:off x="2514600" y="1447800"/>
            <a:ext cx="1355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Times New Roman" pitchFamily="18" charset="0"/>
              </a:rPr>
              <a:t>Major axis, 2a</a:t>
            </a:r>
          </a:p>
        </p:txBody>
      </p:sp>
      <p:sp>
        <p:nvSpPr>
          <p:cNvPr id="21512" name="Oval 10"/>
          <p:cNvSpPr>
            <a:spLocks noChangeArrowheads="1"/>
          </p:cNvSpPr>
          <p:nvPr/>
        </p:nvSpPr>
        <p:spPr bwMode="auto">
          <a:xfrm>
            <a:off x="30480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Line 11"/>
          <p:cNvSpPr>
            <a:spLocks noChangeShapeType="1"/>
          </p:cNvSpPr>
          <p:nvPr/>
        </p:nvSpPr>
        <p:spPr bwMode="auto">
          <a:xfrm>
            <a:off x="304800" y="3886200"/>
            <a:ext cx="2743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12"/>
          <p:cNvSpPr txBox="1">
            <a:spLocks noChangeArrowheads="1"/>
          </p:cNvSpPr>
          <p:nvPr/>
        </p:nvSpPr>
        <p:spPr bwMode="auto">
          <a:xfrm>
            <a:off x="517525" y="34671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Semi-major axis, a</a:t>
            </a:r>
          </a:p>
        </p:txBody>
      </p:sp>
      <p:sp>
        <p:nvSpPr>
          <p:cNvPr id="21515" name="Text Box 13"/>
          <p:cNvSpPr txBox="1">
            <a:spLocks noChangeArrowheads="1"/>
          </p:cNvSpPr>
          <p:nvPr/>
        </p:nvSpPr>
        <p:spPr bwMode="auto">
          <a:xfrm>
            <a:off x="6324600" y="1752600"/>
            <a:ext cx="23780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Semi-major </a:t>
            </a:r>
            <a:r>
              <a:rPr lang="en-US" sz="2400" dirty="0" smtClean="0">
                <a:latin typeface="Times New Roman" pitchFamily="18" charset="0"/>
              </a:rPr>
              <a:t>axis a </a:t>
            </a:r>
            <a:r>
              <a:rPr lang="en-US" sz="2400" dirty="0">
                <a:latin typeface="Times New Roman" pitchFamily="18" charset="0"/>
              </a:rPr>
              <a:t>describes the </a:t>
            </a:r>
            <a:r>
              <a:rPr lang="en-US" sz="2400" b="1" dirty="0">
                <a:latin typeface="Times New Roman" pitchFamily="18" charset="0"/>
              </a:rPr>
              <a:t>size</a:t>
            </a:r>
            <a:r>
              <a:rPr lang="en-US" sz="2400" dirty="0">
                <a:latin typeface="Times New Roman" pitchFamily="18" charset="0"/>
              </a:rPr>
              <a:t> of the ellipse. It is half of the largest diameter (the major axis) of the orbit.</a:t>
            </a:r>
          </a:p>
        </p:txBody>
      </p:sp>
      <p:sp>
        <p:nvSpPr>
          <p:cNvPr id="21516" name="Text Box 15"/>
          <p:cNvSpPr txBox="1">
            <a:spLocks noChangeArrowheads="1"/>
          </p:cNvSpPr>
          <p:nvPr/>
        </p:nvSpPr>
        <p:spPr bwMode="auto">
          <a:xfrm>
            <a:off x="2743200" y="4114800"/>
            <a:ext cx="100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Center of ellipse</a:t>
            </a:r>
          </a:p>
        </p:txBody>
      </p:sp>
      <p:pic>
        <p:nvPicPr>
          <p:cNvPr id="21517" name="Picture 16" descr="world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344988" y="3505200"/>
            <a:ext cx="676275"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6" name="Text Box 18"/>
          <p:cNvSpPr txBox="1">
            <a:spLocks noChangeArrowheads="1"/>
          </p:cNvSpPr>
          <p:nvPr/>
        </p:nvSpPr>
        <p:spPr bwMode="auto">
          <a:xfrm>
            <a:off x="209550" y="5638800"/>
            <a:ext cx="86296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latin typeface="Times New Roman" pitchFamily="18" charset="0"/>
              </a:rPr>
              <a:t>The semi-major axis originates from the center of the orbit, but we are located on </a:t>
            </a:r>
            <a:r>
              <a:rPr lang="en-US" sz="2400" dirty="0" smtClean="0">
                <a:latin typeface="Times New Roman" pitchFamily="18" charset="0"/>
              </a:rPr>
              <a:t>Earth</a:t>
            </a:r>
            <a:r>
              <a:rPr lang="en-US" sz="2400" dirty="0">
                <a:latin typeface="Times New Roman" pitchFamily="18" charset="0"/>
              </a:rPr>
              <a:t>. This makes semi-major </a:t>
            </a:r>
            <a:r>
              <a:rPr lang="en-US" sz="2400" dirty="0" smtClean="0">
                <a:latin typeface="Times New Roman" pitchFamily="18" charset="0"/>
              </a:rPr>
              <a:t>axes </a:t>
            </a:r>
            <a:r>
              <a:rPr lang="en-US" sz="2400" dirty="0">
                <a:latin typeface="Times New Roman" pitchFamily="18" charset="0"/>
              </a:rPr>
              <a:t>difficult for us to visualize from our reference point.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0"/>
            <a:ext cx="7772400" cy="1143000"/>
          </a:xfrm>
        </p:spPr>
        <p:txBody>
          <a:bodyPr/>
          <a:lstStyle/>
          <a:p>
            <a:pPr eaLnBrk="1" hangingPunct="1"/>
            <a:r>
              <a:rPr lang="en-US" dirty="0" smtClean="0"/>
              <a:t>Important Points on the Orbit</a:t>
            </a:r>
          </a:p>
        </p:txBody>
      </p:sp>
      <p:sp>
        <p:nvSpPr>
          <p:cNvPr id="22531" name="Oval 4"/>
          <p:cNvSpPr>
            <a:spLocks noChangeArrowheads="1"/>
          </p:cNvSpPr>
          <p:nvPr/>
        </p:nvSpPr>
        <p:spPr bwMode="auto">
          <a:xfrm>
            <a:off x="838200" y="914400"/>
            <a:ext cx="5638800" cy="3352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Line 13"/>
          <p:cNvSpPr>
            <a:spLocks noChangeShapeType="1"/>
          </p:cNvSpPr>
          <p:nvPr/>
        </p:nvSpPr>
        <p:spPr bwMode="auto">
          <a:xfrm flipH="1" flipV="1">
            <a:off x="6477000" y="2590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Text Box 14"/>
          <p:cNvSpPr txBox="1">
            <a:spLocks noChangeArrowheads="1"/>
          </p:cNvSpPr>
          <p:nvPr/>
        </p:nvSpPr>
        <p:spPr bwMode="auto">
          <a:xfrm>
            <a:off x="6553200" y="29718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Perigee</a:t>
            </a:r>
          </a:p>
        </p:txBody>
      </p:sp>
      <p:sp>
        <p:nvSpPr>
          <p:cNvPr id="22534" name="Line 16"/>
          <p:cNvSpPr>
            <a:spLocks noChangeShapeType="1"/>
          </p:cNvSpPr>
          <p:nvPr/>
        </p:nvSpPr>
        <p:spPr bwMode="auto">
          <a:xfrm>
            <a:off x="533400" y="21336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17"/>
          <p:cNvSpPr txBox="1">
            <a:spLocks noChangeArrowheads="1"/>
          </p:cNvSpPr>
          <p:nvPr/>
        </p:nvSpPr>
        <p:spPr bwMode="auto">
          <a:xfrm>
            <a:off x="152400" y="167640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Apogee</a:t>
            </a:r>
          </a:p>
        </p:txBody>
      </p:sp>
      <p:sp>
        <p:nvSpPr>
          <p:cNvPr id="22536" name="Text Box 23"/>
          <p:cNvSpPr txBox="1">
            <a:spLocks noChangeArrowheads="1"/>
          </p:cNvSpPr>
          <p:nvPr/>
        </p:nvSpPr>
        <p:spPr bwMode="auto">
          <a:xfrm>
            <a:off x="304800" y="4343400"/>
            <a:ext cx="8470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accent2"/>
                </a:solidFill>
                <a:latin typeface="Times New Roman" pitchFamily="18" charset="0"/>
              </a:rPr>
              <a:t>Apogee</a:t>
            </a:r>
            <a:r>
              <a:rPr lang="en-US" sz="2400" dirty="0">
                <a:latin typeface="Times New Roman" pitchFamily="18" charset="0"/>
              </a:rPr>
              <a:t> defines the point in an orbit that is farthest from </a:t>
            </a:r>
            <a:r>
              <a:rPr lang="en-US" sz="2400" dirty="0" smtClean="0">
                <a:latin typeface="Times New Roman" pitchFamily="18" charset="0"/>
              </a:rPr>
              <a:t>Earth</a:t>
            </a:r>
            <a:r>
              <a:rPr lang="en-US" sz="2400" dirty="0">
                <a:latin typeface="Times New Roman" pitchFamily="18" charset="0"/>
              </a:rPr>
              <a:t>.</a:t>
            </a:r>
          </a:p>
          <a:p>
            <a:pPr eaLnBrk="1" hangingPunct="1"/>
            <a:r>
              <a:rPr lang="en-US" sz="2400" dirty="0">
                <a:solidFill>
                  <a:schemeClr val="accent2"/>
                </a:solidFill>
                <a:latin typeface="Times New Roman" pitchFamily="18" charset="0"/>
              </a:rPr>
              <a:t>Perigee </a:t>
            </a:r>
            <a:r>
              <a:rPr lang="en-US" sz="2400" dirty="0">
                <a:latin typeface="Times New Roman" pitchFamily="18" charset="0"/>
              </a:rPr>
              <a:t>describes the point in an orbit that is closest to </a:t>
            </a:r>
            <a:r>
              <a:rPr lang="en-US" sz="2400" dirty="0" smtClean="0">
                <a:latin typeface="Times New Roman" pitchFamily="18" charset="0"/>
              </a:rPr>
              <a:t>Earth</a:t>
            </a:r>
            <a:r>
              <a:rPr lang="en-US" sz="2400" dirty="0">
                <a:latin typeface="Times New Roman" pitchFamily="18" charset="0"/>
              </a:rPr>
              <a:t>.</a:t>
            </a:r>
            <a:endParaRPr lang="en-US" sz="2400" dirty="0">
              <a:latin typeface="Tahoma" charset="0"/>
            </a:endParaRPr>
          </a:p>
        </p:txBody>
      </p:sp>
      <p:sp>
        <p:nvSpPr>
          <p:cNvPr id="12313" name="Text Box 25"/>
          <p:cNvSpPr txBox="1">
            <a:spLocks noChangeArrowheads="1"/>
          </p:cNvSpPr>
          <p:nvPr/>
        </p:nvSpPr>
        <p:spPr bwMode="auto">
          <a:xfrm>
            <a:off x="6705600" y="990600"/>
            <a:ext cx="2286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solidFill>
                  <a:schemeClr val="accent2"/>
                </a:solidFill>
                <a:latin typeface="Tahoma" charset="0"/>
              </a:rPr>
              <a:t>“gee” suffix means Earth</a:t>
            </a:r>
          </a:p>
          <a:p>
            <a:pPr eaLnBrk="1" hangingPunct="1"/>
            <a:r>
              <a:rPr lang="en-US" sz="2400" dirty="0" smtClean="0">
                <a:solidFill>
                  <a:schemeClr val="accent2"/>
                </a:solidFill>
                <a:latin typeface="Tahoma" charset="0"/>
              </a:rPr>
              <a:t>e.g. </a:t>
            </a:r>
            <a:r>
              <a:rPr lang="en-US" sz="2400" dirty="0" err="1" smtClean="0">
                <a:solidFill>
                  <a:schemeClr val="accent2"/>
                </a:solidFill>
                <a:latin typeface="Tahoma" charset="0"/>
              </a:rPr>
              <a:t>apoapsis</a:t>
            </a:r>
            <a:r>
              <a:rPr lang="en-US" sz="2400" dirty="0" smtClean="0">
                <a:solidFill>
                  <a:schemeClr val="accent2"/>
                </a:solidFill>
                <a:latin typeface="Tahoma" charset="0"/>
              </a:rPr>
              <a:t> </a:t>
            </a:r>
            <a:r>
              <a:rPr lang="en-US" sz="2400" dirty="0">
                <a:solidFill>
                  <a:schemeClr val="accent2"/>
                </a:solidFill>
                <a:latin typeface="Tahoma" charset="0"/>
              </a:rPr>
              <a:t>and </a:t>
            </a:r>
            <a:r>
              <a:rPr lang="en-US" sz="2400" dirty="0" err="1">
                <a:solidFill>
                  <a:schemeClr val="accent2"/>
                </a:solidFill>
                <a:latin typeface="Tahoma" charset="0"/>
              </a:rPr>
              <a:t>periapsis</a:t>
            </a:r>
            <a:r>
              <a:rPr lang="en-US" sz="2400" dirty="0">
                <a:solidFill>
                  <a:schemeClr val="accent2"/>
                </a:solidFill>
                <a:latin typeface="Tahoma" charset="0"/>
              </a:rPr>
              <a:t>.</a:t>
            </a:r>
          </a:p>
          <a:p>
            <a:pPr eaLnBrk="1" hangingPunct="1"/>
            <a:endParaRPr lang="en-US" dirty="0">
              <a:solidFill>
                <a:schemeClr val="accent2"/>
              </a:solidFill>
              <a:latin typeface="Tahoma" charset="0"/>
            </a:endParaRPr>
          </a:p>
        </p:txBody>
      </p:sp>
      <p:pic>
        <p:nvPicPr>
          <p:cNvPr id="22538" name="Picture 27" descr="world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724400" y="2209800"/>
            <a:ext cx="685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540" name="Group 32"/>
          <p:cNvGrpSpPr>
            <a:grpSpLocks/>
          </p:cNvGrpSpPr>
          <p:nvPr/>
        </p:nvGrpSpPr>
        <p:grpSpPr bwMode="auto">
          <a:xfrm>
            <a:off x="914400" y="1887536"/>
            <a:ext cx="5562600" cy="641350"/>
            <a:chOff x="576" y="1200"/>
            <a:chExt cx="3504" cy="404"/>
          </a:xfrm>
        </p:grpSpPr>
        <p:sp>
          <p:nvSpPr>
            <p:cNvPr id="22542" name="Line 19"/>
            <p:cNvSpPr>
              <a:spLocks noChangeShapeType="1"/>
            </p:cNvSpPr>
            <p:nvPr/>
          </p:nvSpPr>
          <p:spPr bwMode="auto">
            <a:xfrm flipH="1">
              <a:off x="576" y="1584"/>
              <a:ext cx="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Text Box 20"/>
            <p:cNvSpPr txBox="1">
              <a:spLocks noChangeArrowheads="1"/>
            </p:cNvSpPr>
            <p:nvPr/>
          </p:nvSpPr>
          <p:spPr bwMode="auto">
            <a:xfrm>
              <a:off x="1094" y="1368"/>
              <a:ext cx="10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Apogee altitude</a:t>
              </a:r>
            </a:p>
          </p:txBody>
        </p:sp>
        <p:sp>
          <p:nvSpPr>
            <p:cNvPr id="22544" name="Line 18"/>
            <p:cNvSpPr>
              <a:spLocks noChangeShapeType="1"/>
            </p:cNvSpPr>
            <p:nvPr/>
          </p:nvSpPr>
          <p:spPr bwMode="auto">
            <a:xfrm>
              <a:off x="3408" y="1584"/>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21"/>
            <p:cNvSpPr txBox="1">
              <a:spLocks noChangeArrowheads="1"/>
            </p:cNvSpPr>
            <p:nvPr/>
          </p:nvSpPr>
          <p:spPr bwMode="auto">
            <a:xfrm>
              <a:off x="3456" y="1200"/>
              <a:ext cx="5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Perigee</a:t>
              </a:r>
            </a:p>
            <a:p>
              <a:pPr eaLnBrk="1" hangingPunct="1"/>
              <a:r>
                <a:rPr lang="en-US">
                  <a:latin typeface="Times New Roman" pitchFamily="18" charset="0"/>
                </a:rPr>
                <a:t>altitude</a:t>
              </a:r>
            </a:p>
          </p:txBody>
        </p:sp>
      </p:grpSp>
      <p:sp>
        <p:nvSpPr>
          <p:cNvPr id="22541" name="Text Box 31"/>
          <p:cNvSpPr txBox="1">
            <a:spLocks noChangeArrowheads="1"/>
          </p:cNvSpPr>
          <p:nvPr/>
        </p:nvSpPr>
        <p:spPr bwMode="auto">
          <a:xfrm>
            <a:off x="304800" y="5181601"/>
            <a:ext cx="86106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accent2"/>
                </a:solidFill>
                <a:latin typeface="Times New Roman" pitchFamily="18" charset="0"/>
              </a:rPr>
              <a:t>Apogee altitude</a:t>
            </a:r>
            <a:r>
              <a:rPr lang="en-US" sz="2400" dirty="0">
                <a:latin typeface="Times New Roman" pitchFamily="18" charset="0"/>
              </a:rPr>
              <a:t> is the distance between the surface of the </a:t>
            </a:r>
            <a:r>
              <a:rPr lang="en-US" sz="2400" dirty="0" smtClean="0">
                <a:latin typeface="Times New Roman" pitchFamily="18" charset="0"/>
              </a:rPr>
              <a:t>Earth </a:t>
            </a:r>
            <a:r>
              <a:rPr lang="en-US" sz="2400" dirty="0">
                <a:latin typeface="Times New Roman" pitchFamily="18" charset="0"/>
              </a:rPr>
              <a:t>and apogee. </a:t>
            </a:r>
          </a:p>
          <a:p>
            <a:pPr eaLnBrk="1" hangingPunct="1"/>
            <a:r>
              <a:rPr lang="en-US" sz="2400" dirty="0">
                <a:solidFill>
                  <a:schemeClr val="accent2"/>
                </a:solidFill>
                <a:latin typeface="Times New Roman" pitchFamily="18" charset="0"/>
              </a:rPr>
              <a:t>Perigee altitude</a:t>
            </a:r>
            <a:r>
              <a:rPr lang="en-US" sz="2400" dirty="0">
                <a:latin typeface="Times New Roman" pitchFamily="18" charset="0"/>
              </a:rPr>
              <a:t> is the distance between the surface of the </a:t>
            </a:r>
            <a:r>
              <a:rPr lang="en-US" sz="2400" dirty="0" smtClean="0">
                <a:latin typeface="Times New Roman" pitchFamily="18" charset="0"/>
              </a:rPr>
              <a:t>Earth </a:t>
            </a:r>
            <a:r>
              <a:rPr lang="en-US" sz="2400" dirty="0">
                <a:latin typeface="Times New Roman" pitchFamily="18" charset="0"/>
              </a:rPr>
              <a:t>and perigee.</a:t>
            </a:r>
          </a:p>
          <a:p>
            <a:endParaRPr lang="en-US"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additive="base">
                                        <p:cTn id="7" dur="1000" fill="hold"/>
                                        <p:tgtEl>
                                          <p:spTgt spid="12313"/>
                                        </p:tgtEl>
                                        <p:attrNameLst>
                                          <p:attrName>ppt_x</p:attrName>
                                        </p:attrNameLst>
                                      </p:cBhvr>
                                      <p:tavLst>
                                        <p:tav tm="0">
                                          <p:val>
                                            <p:strVal val="#ppt_x"/>
                                          </p:val>
                                        </p:tav>
                                        <p:tav tm="100000">
                                          <p:val>
                                            <p:strVal val="#ppt_x"/>
                                          </p:val>
                                        </p:tav>
                                      </p:tavLst>
                                    </p:anim>
                                    <p:anim calcmode="lin" valueType="num">
                                      <p:cBhvr additive="base">
                                        <p:cTn id="8" dur="1000" fill="hold"/>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219200" y="228600"/>
            <a:ext cx="7772400" cy="1143000"/>
          </a:xfrm>
        </p:spPr>
        <p:txBody>
          <a:bodyPr/>
          <a:lstStyle/>
          <a:p>
            <a:pPr eaLnBrk="1" hangingPunct="1"/>
            <a:r>
              <a:rPr lang="en-US" sz="4000" dirty="0" smtClean="0"/>
              <a:t>Apogee, Perigee, and Circular Orbits</a:t>
            </a:r>
          </a:p>
        </p:txBody>
      </p:sp>
      <p:sp>
        <p:nvSpPr>
          <p:cNvPr id="61443" name="Text Box 1027"/>
          <p:cNvSpPr txBox="1">
            <a:spLocks noChangeArrowheads="1"/>
          </p:cNvSpPr>
          <p:nvPr/>
        </p:nvSpPr>
        <p:spPr bwMode="auto">
          <a:xfrm>
            <a:off x="457200" y="4191000"/>
            <a:ext cx="82677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In </a:t>
            </a:r>
            <a:r>
              <a:rPr lang="en-US" sz="2400" dirty="0" smtClean="0">
                <a:latin typeface="Times New Roman" pitchFamily="18" charset="0"/>
              </a:rPr>
              <a:t>circular </a:t>
            </a:r>
            <a:r>
              <a:rPr lang="en-US" sz="2400" dirty="0">
                <a:latin typeface="Times New Roman" pitchFamily="18" charset="0"/>
              </a:rPr>
              <a:t>orbit, apogee altitude and perigee altitude are the </a:t>
            </a:r>
            <a:r>
              <a:rPr lang="en-US" sz="2400" dirty="0" smtClean="0">
                <a:latin typeface="Times New Roman" pitchFamily="18" charset="0"/>
              </a:rPr>
              <a:t>same.</a:t>
            </a:r>
          </a:p>
          <a:p>
            <a:pPr eaLnBrk="1" hangingPunct="1">
              <a:buFontTx/>
              <a:buChar char="•"/>
            </a:pPr>
            <a:r>
              <a:rPr lang="en-US" sz="2400" dirty="0" smtClean="0">
                <a:latin typeface="Times New Roman" pitchFamily="18" charset="0"/>
              </a:rPr>
              <a:t> </a:t>
            </a:r>
            <a:r>
              <a:rPr lang="en-US" sz="2400" dirty="0">
                <a:latin typeface="Times New Roman" pitchFamily="18" charset="0"/>
              </a:rPr>
              <a:t>P</a:t>
            </a:r>
            <a:r>
              <a:rPr lang="en-US" sz="2400" dirty="0" smtClean="0">
                <a:latin typeface="Times New Roman" pitchFamily="18" charset="0"/>
              </a:rPr>
              <a:t>erfectly </a:t>
            </a:r>
            <a:r>
              <a:rPr lang="en-US" sz="2400" dirty="0">
                <a:latin typeface="Times New Roman" pitchFamily="18" charset="0"/>
              </a:rPr>
              <a:t>circular orbit has neither an apogee nor </a:t>
            </a:r>
            <a:r>
              <a:rPr lang="en-US" sz="2400" dirty="0" smtClean="0">
                <a:latin typeface="Times New Roman" pitchFamily="18" charset="0"/>
              </a:rPr>
              <a:t>perigee and is undefined.</a:t>
            </a:r>
          </a:p>
          <a:p>
            <a:pPr eaLnBrk="1" hangingPunct="1">
              <a:buFontTx/>
              <a:buChar char="•"/>
            </a:pPr>
            <a:r>
              <a:rPr lang="en-US" sz="2400" dirty="0" smtClean="0">
                <a:latin typeface="Times New Roman" pitchFamily="18" charset="0"/>
              </a:rPr>
              <a:t> Perfectly </a:t>
            </a:r>
            <a:r>
              <a:rPr lang="en-US" sz="2400" dirty="0">
                <a:latin typeface="Times New Roman" pitchFamily="18" charset="0"/>
              </a:rPr>
              <a:t>circular orbits cannot be </a:t>
            </a:r>
            <a:r>
              <a:rPr lang="en-US" sz="2400" dirty="0" smtClean="0">
                <a:latin typeface="Times New Roman" pitchFamily="18" charset="0"/>
              </a:rPr>
              <a:t>achieved.</a:t>
            </a:r>
            <a:endParaRPr lang="en-US" sz="2400" dirty="0">
              <a:latin typeface="Times New Roman" pitchFamily="18" charset="0"/>
            </a:endParaRPr>
          </a:p>
          <a:p>
            <a:pPr eaLnBrk="1" hangingPunct="1">
              <a:buFontTx/>
              <a:buChar char="•"/>
            </a:pPr>
            <a:r>
              <a:rPr lang="en-US" sz="2400" dirty="0">
                <a:latin typeface="Times New Roman" pitchFamily="18" charset="0"/>
              </a:rPr>
              <a:t> </a:t>
            </a:r>
            <a:r>
              <a:rPr lang="en-US" sz="2400" dirty="0" smtClean="0">
                <a:latin typeface="Times New Roman" pitchFamily="18" charset="0"/>
              </a:rPr>
              <a:t>Generally </a:t>
            </a:r>
            <a:r>
              <a:rPr lang="en-US" sz="2400" dirty="0">
                <a:latin typeface="Times New Roman" pitchFamily="18" charset="0"/>
              </a:rPr>
              <a:t>circular orbits </a:t>
            </a:r>
            <a:r>
              <a:rPr lang="en-US" sz="2400" dirty="0" smtClean="0">
                <a:latin typeface="Times New Roman" pitchFamily="18" charset="0"/>
              </a:rPr>
              <a:t>are </a:t>
            </a:r>
            <a:r>
              <a:rPr lang="en-US" sz="2400" dirty="0">
                <a:latin typeface="Times New Roman" pitchFamily="18" charset="0"/>
              </a:rPr>
              <a:t>described by their altitude. </a:t>
            </a:r>
          </a:p>
          <a:p>
            <a:pPr eaLnBrk="1" hangingPunct="1">
              <a:buFontTx/>
              <a:buChar char="•"/>
            </a:pPr>
            <a:r>
              <a:rPr lang="en-US" sz="2400" dirty="0" smtClean="0">
                <a:latin typeface="Times New Roman" pitchFamily="18" charset="0"/>
              </a:rPr>
              <a:t>Semi-major axis </a:t>
            </a:r>
            <a:r>
              <a:rPr lang="en-US" sz="2400" dirty="0">
                <a:latin typeface="Times New Roman" pitchFamily="18" charset="0"/>
              </a:rPr>
              <a:t>rarely used to describe circular </a:t>
            </a:r>
            <a:r>
              <a:rPr lang="en-US" sz="2400" dirty="0" smtClean="0">
                <a:latin typeface="Times New Roman" pitchFamily="18" charset="0"/>
              </a:rPr>
              <a:t>orbits. </a:t>
            </a:r>
            <a:endParaRPr lang="en-US" sz="2400" dirty="0">
              <a:latin typeface="Times New Roman" pitchFamily="18" charset="0"/>
            </a:endParaRPr>
          </a:p>
        </p:txBody>
      </p:sp>
      <p:sp>
        <p:nvSpPr>
          <p:cNvPr id="23556" name="Oval 1028"/>
          <p:cNvSpPr>
            <a:spLocks noChangeArrowheads="1"/>
          </p:cNvSpPr>
          <p:nvPr/>
        </p:nvSpPr>
        <p:spPr bwMode="auto">
          <a:xfrm>
            <a:off x="1600200" y="990600"/>
            <a:ext cx="3200400" cy="3200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Line 1030"/>
          <p:cNvSpPr>
            <a:spLocks noChangeShapeType="1"/>
          </p:cNvSpPr>
          <p:nvPr/>
        </p:nvSpPr>
        <p:spPr bwMode="auto">
          <a:xfrm flipH="1" flipV="1">
            <a:off x="4800600" y="26670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Text Box 1031"/>
          <p:cNvSpPr txBox="1">
            <a:spLocks noChangeArrowheads="1"/>
          </p:cNvSpPr>
          <p:nvPr/>
        </p:nvSpPr>
        <p:spPr bwMode="auto">
          <a:xfrm>
            <a:off x="4876800" y="3048000"/>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Times New Roman" pitchFamily="18" charset="0"/>
              </a:rPr>
              <a:t>Perigee</a:t>
            </a:r>
            <a:endParaRPr lang="en-US" dirty="0">
              <a:latin typeface="Times New Roman" pitchFamily="18" charset="0"/>
            </a:endParaRPr>
          </a:p>
        </p:txBody>
      </p:sp>
      <p:sp>
        <p:nvSpPr>
          <p:cNvPr id="23559" name="Line 1032"/>
          <p:cNvSpPr>
            <a:spLocks noChangeShapeType="1"/>
          </p:cNvSpPr>
          <p:nvPr/>
        </p:nvSpPr>
        <p:spPr bwMode="auto">
          <a:xfrm>
            <a:off x="1295400" y="21336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Text Box 1033"/>
          <p:cNvSpPr txBox="1">
            <a:spLocks noChangeArrowheads="1"/>
          </p:cNvSpPr>
          <p:nvPr/>
        </p:nvSpPr>
        <p:spPr bwMode="auto">
          <a:xfrm>
            <a:off x="533400" y="1752600"/>
            <a:ext cx="902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Times New Roman" pitchFamily="18" charset="0"/>
              </a:rPr>
              <a:t>Apogee</a:t>
            </a:r>
            <a:endParaRPr lang="en-US" dirty="0">
              <a:latin typeface="Times New Roman" pitchFamily="18" charset="0"/>
            </a:endParaRPr>
          </a:p>
        </p:txBody>
      </p:sp>
      <p:sp>
        <p:nvSpPr>
          <p:cNvPr id="23561" name="Line 1034"/>
          <p:cNvSpPr>
            <a:spLocks noChangeShapeType="1"/>
          </p:cNvSpPr>
          <p:nvPr/>
        </p:nvSpPr>
        <p:spPr bwMode="auto">
          <a:xfrm>
            <a:off x="3733800" y="2590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1035"/>
          <p:cNvSpPr>
            <a:spLocks noChangeShapeType="1"/>
          </p:cNvSpPr>
          <p:nvPr/>
        </p:nvSpPr>
        <p:spPr bwMode="auto">
          <a:xfrm flipH="1">
            <a:off x="1676400" y="2590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Text Box 1036"/>
          <p:cNvSpPr txBox="1">
            <a:spLocks noChangeArrowheads="1"/>
          </p:cNvSpPr>
          <p:nvPr/>
        </p:nvSpPr>
        <p:spPr bwMode="auto">
          <a:xfrm>
            <a:off x="1752600" y="1905000"/>
            <a:ext cx="952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Apogee </a:t>
            </a:r>
          </a:p>
          <a:p>
            <a:pPr eaLnBrk="1" hangingPunct="1"/>
            <a:r>
              <a:rPr lang="en-US">
                <a:latin typeface="Times New Roman" pitchFamily="18" charset="0"/>
              </a:rPr>
              <a:t>altitude</a:t>
            </a:r>
          </a:p>
        </p:txBody>
      </p:sp>
      <p:sp>
        <p:nvSpPr>
          <p:cNvPr id="23564" name="Text Box 1037"/>
          <p:cNvSpPr txBox="1">
            <a:spLocks noChangeArrowheads="1"/>
          </p:cNvSpPr>
          <p:nvPr/>
        </p:nvSpPr>
        <p:spPr bwMode="auto">
          <a:xfrm>
            <a:off x="3810000" y="19812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Perigee</a:t>
            </a:r>
          </a:p>
          <a:p>
            <a:pPr eaLnBrk="1" hangingPunct="1"/>
            <a:r>
              <a:rPr lang="en-US">
                <a:latin typeface="Times New Roman" pitchFamily="18" charset="0"/>
              </a:rPr>
              <a:t>altitude</a:t>
            </a:r>
          </a:p>
        </p:txBody>
      </p:sp>
      <p:sp>
        <p:nvSpPr>
          <p:cNvPr id="23565" name="Text Box 1038"/>
          <p:cNvSpPr txBox="1">
            <a:spLocks noChangeArrowheads="1"/>
          </p:cNvSpPr>
          <p:nvPr/>
        </p:nvSpPr>
        <p:spPr bwMode="auto">
          <a:xfrm>
            <a:off x="5334000" y="1524000"/>
            <a:ext cx="3581400" cy="138499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latin typeface="Times New Roman" pitchFamily="18" charset="0"/>
              </a:rPr>
              <a:t>For circular orbit</a:t>
            </a:r>
          </a:p>
          <a:p>
            <a:pPr eaLnBrk="1" hangingPunct="1">
              <a:spcBef>
                <a:spcPct val="50000"/>
              </a:spcBef>
            </a:pPr>
            <a:r>
              <a:rPr lang="en-US" sz="2400" dirty="0" smtClean="0">
                <a:latin typeface="Times New Roman" pitchFamily="18" charset="0"/>
              </a:rPr>
              <a:t>Apogee </a:t>
            </a:r>
            <a:r>
              <a:rPr lang="en-US" sz="2400" dirty="0">
                <a:latin typeface="Times New Roman" pitchFamily="18" charset="0"/>
              </a:rPr>
              <a:t>Altitude = Perigee Altitude</a:t>
            </a:r>
          </a:p>
        </p:txBody>
      </p:sp>
      <p:pic>
        <p:nvPicPr>
          <p:cNvPr id="23566" name="Picture 1040" descr="world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19400" y="2133600"/>
            <a:ext cx="838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checkerboard(across)">
                                      <p:cBhvr>
                                        <p:cTn id="7"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0"/>
            <a:ext cx="7772400" cy="1295400"/>
          </a:xfrm>
        </p:spPr>
        <p:txBody>
          <a:bodyPr/>
          <a:lstStyle/>
          <a:p>
            <a:pPr eaLnBrk="1" hangingPunct="1"/>
            <a:r>
              <a:rPr lang="en-US" sz="4000" dirty="0" smtClean="0"/>
              <a:t>Semi-Major Axis</a:t>
            </a:r>
            <a:br>
              <a:rPr lang="en-US" sz="4000" dirty="0" smtClean="0"/>
            </a:br>
            <a:r>
              <a:rPr lang="en-US" sz="4000" dirty="0" smtClean="0"/>
              <a:t>(</a:t>
            </a:r>
            <a:r>
              <a:rPr lang="en-US" sz="2800" dirty="0" smtClean="0"/>
              <a:t>Altitude for circular orbits</a:t>
            </a:r>
            <a:r>
              <a:rPr lang="en-US" sz="4000" dirty="0" smtClean="0"/>
              <a:t>)</a:t>
            </a:r>
          </a:p>
        </p:txBody>
      </p:sp>
      <p:sp>
        <p:nvSpPr>
          <p:cNvPr id="3076" name="Rectangle 3"/>
          <p:cNvSpPr>
            <a:spLocks noGrp="1" noChangeArrowheads="1"/>
          </p:cNvSpPr>
          <p:nvPr>
            <p:ph type="body" idx="1"/>
          </p:nvPr>
        </p:nvSpPr>
        <p:spPr>
          <a:xfrm>
            <a:off x="228600" y="2776209"/>
            <a:ext cx="4329332" cy="1871991"/>
          </a:xfrm>
          <a:noFill/>
        </p:spPr>
        <p:txBody>
          <a:bodyPr/>
          <a:lstStyle/>
          <a:p>
            <a:pPr eaLnBrk="1" hangingPunct="1">
              <a:lnSpc>
                <a:spcPct val="90000"/>
              </a:lnSpc>
              <a:buFontTx/>
              <a:buNone/>
            </a:pPr>
            <a:r>
              <a:rPr lang="en-US" sz="2800" dirty="0" smtClean="0"/>
              <a:t>	Semi-major axis is the </a:t>
            </a:r>
            <a:r>
              <a:rPr lang="en-US" sz="2800" b="1" dirty="0" smtClean="0">
                <a:solidFill>
                  <a:schemeClr val="accent2"/>
                </a:solidFill>
              </a:rPr>
              <a:t>only</a:t>
            </a:r>
            <a:r>
              <a:rPr lang="en-US" sz="2800" dirty="0" smtClean="0">
                <a:solidFill>
                  <a:schemeClr val="accent2"/>
                </a:solidFill>
              </a:rPr>
              <a:t> </a:t>
            </a:r>
            <a:r>
              <a:rPr lang="en-US" sz="2800" dirty="0" smtClean="0"/>
              <a:t>orbital parameter that determines the orbital period.</a:t>
            </a:r>
          </a:p>
        </p:txBody>
      </p:sp>
      <p:sp>
        <p:nvSpPr>
          <p:cNvPr id="64519" name="Text Box 7"/>
          <p:cNvSpPr txBox="1">
            <a:spLocks noChangeArrowheads="1"/>
          </p:cNvSpPr>
          <p:nvPr/>
        </p:nvSpPr>
        <p:spPr bwMode="auto">
          <a:xfrm>
            <a:off x="-28135" y="6027003"/>
            <a:ext cx="9172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Translated </a:t>
            </a:r>
            <a:r>
              <a:rPr lang="en-US" sz="2400" dirty="0">
                <a:latin typeface="Times New Roman" pitchFamily="18" charset="0"/>
              </a:rPr>
              <a:t>as </a:t>
            </a:r>
            <a:r>
              <a:rPr lang="en-US" sz="2400" dirty="0" err="1">
                <a:latin typeface="Times New Roman" pitchFamily="18" charset="0"/>
              </a:rPr>
              <a:t>Kepler’s</a:t>
            </a:r>
            <a:r>
              <a:rPr lang="en-US" sz="2400" dirty="0">
                <a:latin typeface="Times New Roman" pitchFamily="18" charset="0"/>
              </a:rPr>
              <a:t> 3</a:t>
            </a:r>
            <a:r>
              <a:rPr lang="en-US" sz="2400" baseline="30000" dirty="0">
                <a:latin typeface="Times New Roman" pitchFamily="18" charset="0"/>
              </a:rPr>
              <a:t>rd</a:t>
            </a:r>
            <a:r>
              <a:rPr lang="en-US" sz="2400" dirty="0">
                <a:latin typeface="Times New Roman" pitchFamily="18" charset="0"/>
              </a:rPr>
              <a:t> </a:t>
            </a:r>
            <a:r>
              <a:rPr lang="en-US" sz="2400" dirty="0" smtClean="0">
                <a:latin typeface="Times New Roman" pitchFamily="18" charset="0"/>
              </a:rPr>
              <a:t>Law: The </a:t>
            </a:r>
            <a:r>
              <a:rPr lang="en-US" sz="2400" dirty="0">
                <a:latin typeface="Times New Roman" pitchFamily="18" charset="0"/>
              </a:rPr>
              <a:t>square of the period of a planet is proportional to the cube of its mean distance from the </a:t>
            </a:r>
            <a:r>
              <a:rPr lang="en-US" sz="2400" dirty="0" smtClean="0">
                <a:latin typeface="Times New Roman" pitchFamily="18" charset="0"/>
              </a:rPr>
              <a:t>Sun</a:t>
            </a:r>
            <a:r>
              <a:rPr lang="en-US" sz="2400" dirty="0">
                <a:latin typeface="Times New Roman" pitchFamily="18" charset="0"/>
              </a:rPr>
              <a:t>.</a:t>
            </a:r>
          </a:p>
        </p:txBody>
      </p:sp>
      <mc:AlternateContent xmlns:mc="http://schemas.openxmlformats.org/markup-compatibility/2006" xmlns:a14="http://schemas.microsoft.com/office/drawing/2010/main">
        <mc:Choice Requires="a14">
          <p:sp>
            <p:nvSpPr>
              <p:cNvPr id="8" name="TextBox 7"/>
              <p:cNvSpPr txBox="1"/>
              <p:nvPr/>
            </p:nvSpPr>
            <p:spPr>
              <a:xfrm>
                <a:off x="4665866" y="2514600"/>
                <a:ext cx="333559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m:t>
                      </m:r>
                      <m:r>
                        <a:rPr lang="en-US" sz="2800" b="0" i="1" smtClean="0">
                          <a:latin typeface="Cambria Math"/>
                        </a:rPr>
                        <m:t>𝑂𝑟𝑏𝑖𝑡𝑎𝑙</m:t>
                      </m:r>
                      <m:r>
                        <a:rPr lang="en-US" sz="2800" b="0" i="1" smtClean="0">
                          <a:latin typeface="Cambria Math"/>
                        </a:rPr>
                        <m:t> </m:t>
                      </m:r>
                      <m:r>
                        <a:rPr lang="en-US" sz="2800" b="0" i="1" smtClean="0">
                          <a:latin typeface="Cambria Math"/>
                        </a:rPr>
                        <m:t>𝑃𝑒𝑟𝑖𝑜𝑑</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665866" y="2514600"/>
                <a:ext cx="3335593"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48200" y="2971800"/>
                <a:ext cx="35341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𝑎</m:t>
                      </m:r>
                      <m:r>
                        <a:rPr lang="en-US" sz="2800" b="0" i="1" smtClean="0">
                          <a:latin typeface="Cambria Math"/>
                        </a:rPr>
                        <m:t>=</m:t>
                      </m:r>
                      <m:r>
                        <a:rPr lang="en-US" sz="2800" b="0" i="1" smtClean="0">
                          <a:latin typeface="Cambria Math"/>
                        </a:rPr>
                        <m:t>𝑆𝑒𝑚𝑖𝑀𝑎𝑗𝑜𝑟</m:t>
                      </m:r>
                      <m:r>
                        <a:rPr lang="en-US" sz="2800" b="0" i="1" smtClean="0">
                          <a:latin typeface="Cambria Math"/>
                        </a:rPr>
                        <m:t> </m:t>
                      </m:r>
                      <m:r>
                        <a:rPr lang="en-US" sz="2800" b="0" i="1" smtClean="0">
                          <a:latin typeface="Cambria Math"/>
                        </a:rPr>
                        <m:t>𝐴𝑥𝑖𝑠</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648200" y="2971800"/>
                <a:ext cx="3534109"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65866" y="3389293"/>
                <a:ext cx="3164008"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𝜇</m:t>
                      </m:r>
                      <m:r>
                        <a:rPr lang="en-US" sz="2800" b="0" i="1" smtClean="0">
                          <a:latin typeface="Cambria Math"/>
                        </a:rPr>
                        <m:t>=</m:t>
                      </m:r>
                      <m:r>
                        <a:rPr lang="en-US" sz="2800" b="0" i="1" smtClean="0">
                          <a:latin typeface="Cambria Math"/>
                        </a:rPr>
                        <m:t>𝐺𝑟𝑎𝑣𝑖𝑡𝑎𝑡𝑖𝑜𝑛𝑎𝑙</m:t>
                      </m:r>
                    </m:oMath>
                  </m:oMathPara>
                </a14:m>
                <a:endParaRPr lang="en-US" sz="28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b="0" i="1" smtClean="0">
                          <a:latin typeface="Cambria Math"/>
                        </a:rPr>
                        <m:t>𝑃𝑎𝑟𝑎𝑚𝑒𝑡𝑒𝑟</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65866" y="3389293"/>
                <a:ext cx="3164008" cy="954107"/>
              </a:xfrm>
              <a:prstGeom prst="rect">
                <a:avLst/>
              </a:prstGeom>
              <a:blipFill rotWithShape="1">
                <a:blip r:embed="rId7" cstate="print"/>
                <a:stretch>
                  <a:fillRect/>
                </a:stretch>
              </a:blipFill>
            </p:spPr>
            <p:txBody>
              <a:bodyPr/>
              <a:lstStyle/>
              <a:p>
                <a:r>
                  <a:rPr lang="en-US">
                    <a:noFill/>
                  </a:rPr>
                  <a:t> </a:t>
                </a:r>
              </a:p>
            </p:txBody>
          </p:sp>
        </mc:Fallback>
      </mc:AlternateContent>
      <p:sp>
        <p:nvSpPr>
          <p:cNvPr id="11" name="TextBox 10"/>
          <p:cNvSpPr txBox="1"/>
          <p:nvPr/>
        </p:nvSpPr>
        <p:spPr>
          <a:xfrm>
            <a:off x="4677109" y="4191000"/>
            <a:ext cx="4038600" cy="1384995"/>
          </a:xfrm>
          <a:prstGeom prst="rect">
            <a:avLst/>
          </a:prstGeom>
          <a:noFill/>
        </p:spPr>
        <p:txBody>
          <a:bodyPr wrap="square" rtlCol="0">
            <a:spAutoFit/>
          </a:bodyPr>
          <a:lstStyle/>
          <a:p>
            <a:r>
              <a:rPr lang="en-US" sz="2800" i="1" dirty="0">
                <a:latin typeface="Cambria Math" pitchFamily="18" charset="0"/>
                <a:ea typeface="Cambria Math" pitchFamily="18" charset="0"/>
              </a:rPr>
              <a:t>G = Universal Gravitation Constant</a:t>
            </a:r>
          </a:p>
          <a:p>
            <a:r>
              <a:rPr lang="en-US" sz="2800" i="1" dirty="0">
                <a:latin typeface="Cambria Math" pitchFamily="18" charset="0"/>
                <a:ea typeface="Cambria Math" pitchFamily="18" charset="0"/>
              </a:rPr>
              <a:t>(6.67x10</a:t>
            </a:r>
            <a:r>
              <a:rPr lang="en-US" sz="2800" i="1" baseline="30000" dirty="0">
                <a:latin typeface="Cambria Math" pitchFamily="18" charset="0"/>
                <a:ea typeface="Cambria Math" pitchFamily="18" charset="0"/>
              </a:rPr>
              <a:t>-11</a:t>
            </a:r>
            <a:r>
              <a:rPr lang="en-US" sz="2800" i="1" dirty="0">
                <a:latin typeface="Cambria Math" pitchFamily="18" charset="0"/>
                <a:ea typeface="Cambria Math" pitchFamily="18" charset="0"/>
              </a:rPr>
              <a:t> m</a:t>
            </a:r>
            <a:r>
              <a:rPr lang="en-US" sz="2800" i="1" baseline="30000" dirty="0">
                <a:latin typeface="Cambria Math" pitchFamily="18" charset="0"/>
                <a:ea typeface="Cambria Math" pitchFamily="18" charset="0"/>
              </a:rPr>
              <a:t>3</a:t>
            </a:r>
            <a:r>
              <a:rPr lang="en-US" sz="2800" i="1" dirty="0">
                <a:latin typeface="Cambria Math" pitchFamily="18" charset="0"/>
                <a:ea typeface="Cambria Math" pitchFamily="18" charset="0"/>
              </a:rPr>
              <a:t>/kg*s</a:t>
            </a:r>
            <a:r>
              <a:rPr lang="en-US" sz="2800" i="1" baseline="30000" dirty="0">
                <a:latin typeface="Cambria Math" pitchFamily="18" charset="0"/>
                <a:ea typeface="Cambria Math" pitchFamily="18" charset="0"/>
              </a:rPr>
              <a:t>2</a:t>
            </a:r>
            <a:r>
              <a:rPr lang="en-US" sz="2800" i="1" dirty="0">
                <a:latin typeface="Cambria Math" pitchFamily="18" charset="0"/>
                <a:ea typeface="Cambria Math" pitchFamily="18" charset="0"/>
              </a:rPr>
              <a:t>)</a:t>
            </a:r>
          </a:p>
        </p:txBody>
      </p:sp>
      <mc:AlternateContent xmlns:mc="http://schemas.openxmlformats.org/markup-compatibility/2006" xmlns:a14="http://schemas.microsoft.com/office/drawing/2010/main">
        <mc:Choice Requires="a14">
          <p:sp>
            <p:nvSpPr>
              <p:cNvPr id="13" name="TextBox 12"/>
              <p:cNvSpPr txBox="1"/>
              <p:nvPr/>
            </p:nvSpPr>
            <p:spPr>
              <a:xfrm>
                <a:off x="4648200" y="5486400"/>
                <a:ext cx="4572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𝑀</m:t>
                      </m:r>
                      <m:r>
                        <a:rPr lang="en-US" sz="2800" i="1">
                          <a:latin typeface="Cambria Math"/>
                        </a:rPr>
                        <m:t> = </m:t>
                      </m:r>
                      <m:r>
                        <a:rPr lang="en-US" sz="2800" i="1">
                          <a:latin typeface="Cambria Math"/>
                        </a:rPr>
                        <m:t>𝑀𝑎𝑠𝑠</m:t>
                      </m:r>
                      <m:r>
                        <a:rPr lang="en-US" sz="2800" i="1">
                          <a:latin typeface="Cambria Math"/>
                        </a:rPr>
                        <m:t> </m:t>
                      </m:r>
                      <m:r>
                        <a:rPr lang="en-US" sz="2800" i="1">
                          <a:latin typeface="Cambria Math"/>
                        </a:rPr>
                        <m:t>𝑜𝑓</m:t>
                      </m:r>
                      <m:r>
                        <a:rPr lang="en-US" sz="2800" i="1">
                          <a:latin typeface="Cambria Math"/>
                        </a:rPr>
                        <m:t> </m:t>
                      </m:r>
                      <m:r>
                        <a:rPr lang="en-US" sz="2800" i="1">
                          <a:latin typeface="Cambria Math"/>
                        </a:rPr>
                        <m:t>𝑐𝑒𝑛𝑡𝑟𝑎𝑙</m:t>
                      </m:r>
                      <m:r>
                        <a:rPr lang="en-US" sz="2800" i="1">
                          <a:latin typeface="Cambria Math"/>
                        </a:rPr>
                        <m:t> </m:t>
                      </m:r>
                      <m:r>
                        <a:rPr lang="en-US" sz="2800" i="1">
                          <a:latin typeface="Cambria Math"/>
                        </a:rPr>
                        <m:t>𝑏𝑜𝑑𝑦</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648200" y="5486400"/>
                <a:ext cx="4572000"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02862" y="1143000"/>
                <a:ext cx="4288738" cy="1261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𝑇</m:t>
                      </m:r>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𝜇</m:t>
                              </m:r>
                            </m:e>
                          </m:rad>
                        </m:den>
                      </m:f>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𝐺𝑀</m:t>
                              </m:r>
                            </m:e>
                          </m:rad>
                        </m:den>
                      </m:f>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4702862" y="1143000"/>
                <a:ext cx="4288738" cy="1261243"/>
              </a:xfrm>
              <a:prstGeom prst="rect">
                <a:avLst/>
              </a:prstGeom>
              <a:blipFill rotWithShape="1">
                <a:blip r:embed="rId9" cstate="print"/>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ppt_x"/>
                                          </p:val>
                                        </p:tav>
                                        <p:tav tm="100000">
                                          <p:val>
                                            <p:strVal val="#ppt_x"/>
                                          </p:val>
                                        </p:tav>
                                      </p:tavLst>
                                    </p:anim>
                                    <p:anim calcmode="lin" valueType="num">
                                      <p:cBhvr additive="base">
                                        <p:cTn id="8"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0"/>
            <a:ext cx="7772400" cy="1295400"/>
          </a:xfrm>
        </p:spPr>
        <p:txBody>
          <a:bodyPr/>
          <a:lstStyle/>
          <a:p>
            <a:pPr eaLnBrk="1" hangingPunct="1"/>
            <a:r>
              <a:rPr lang="en-US" sz="4000" dirty="0" smtClean="0"/>
              <a:t>Semi-Major Axis</a:t>
            </a:r>
            <a:br>
              <a:rPr lang="en-US" sz="4000" dirty="0" smtClean="0"/>
            </a:br>
            <a:r>
              <a:rPr lang="en-US" sz="4000" dirty="0"/>
              <a:t>Let’s Have a Race</a:t>
            </a:r>
          </a:p>
        </p:txBody>
      </p:sp>
      <mc:AlternateContent xmlns:mc="http://schemas.openxmlformats.org/markup-compatibility/2006" xmlns:a14="http://schemas.microsoft.com/office/drawing/2010/main">
        <mc:Choice Requires="a14">
          <p:sp>
            <p:nvSpPr>
              <p:cNvPr id="6" name="Rectangle 5"/>
              <p:cNvSpPr/>
              <p:nvPr/>
            </p:nvSpPr>
            <p:spPr>
              <a:xfrm>
                <a:off x="2554631" y="5556685"/>
                <a:ext cx="4288738" cy="1261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𝑇</m:t>
                      </m:r>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𝜇</m:t>
                              </m:r>
                            </m:e>
                          </m:rad>
                        </m:den>
                      </m:f>
                      <m:r>
                        <a:rPr lang="en-US" sz="2800" i="1">
                          <a:latin typeface="Cambria Math"/>
                        </a:rPr>
                        <m:t>=2</m:t>
                      </m:r>
                      <m:r>
                        <a:rPr lang="en-US" sz="2800" i="1">
                          <a:latin typeface="Cambria Math"/>
                        </a:rPr>
                        <m:t>𝜋</m:t>
                      </m:r>
                      <m:r>
                        <a:rPr lang="en-US" sz="2800" i="1">
                          <a:latin typeface="Cambria Math"/>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𝑎</m:t>
                              </m:r>
                            </m:e>
                            <m:sup>
                              <m:f>
                                <m:fPr>
                                  <m:ctrlPr>
                                    <a:rPr lang="en-US" sz="2800" i="1">
                                      <a:latin typeface="Cambria Math" panose="02040503050406030204" pitchFamily="18" charset="0"/>
                                    </a:rPr>
                                  </m:ctrlPr>
                                </m:fPr>
                                <m:num>
                                  <m:r>
                                    <a:rPr lang="en-US" sz="2800" i="1">
                                      <a:latin typeface="Cambria Math"/>
                                    </a:rPr>
                                    <m:t>3</m:t>
                                  </m:r>
                                </m:num>
                                <m:den>
                                  <m:r>
                                    <a:rPr lang="en-US" sz="2800" i="1">
                                      <a:latin typeface="Cambria Math"/>
                                    </a:rPr>
                                    <m:t>2</m:t>
                                  </m:r>
                                </m:den>
                              </m:f>
                            </m:sup>
                          </m:sSup>
                        </m:num>
                        <m:den>
                          <m:rad>
                            <m:radPr>
                              <m:degHide m:val="on"/>
                              <m:ctrlPr>
                                <a:rPr lang="en-US" sz="2800" i="1">
                                  <a:latin typeface="Cambria Math" panose="02040503050406030204" pitchFamily="18" charset="0"/>
                                </a:rPr>
                              </m:ctrlPr>
                            </m:radPr>
                            <m:deg/>
                            <m:e>
                              <m:r>
                                <a:rPr lang="en-US" sz="2800" i="1">
                                  <a:latin typeface="Cambria Math"/>
                                </a:rPr>
                                <m:t>𝐺𝑀</m:t>
                              </m:r>
                            </m:e>
                          </m:rad>
                        </m:den>
                      </m:f>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554631" y="5556685"/>
                <a:ext cx="4288738" cy="1261243"/>
              </a:xfrm>
              <a:prstGeom prst="rect">
                <a:avLst/>
              </a:prstGeom>
              <a:blipFill rotWithShape="1">
                <a:blip r:embed="rId5"/>
                <a:stretch>
                  <a:fillRect/>
                </a:stretch>
              </a:blipFill>
            </p:spPr>
            <p:txBody>
              <a:bodyPr/>
              <a:lstStyle/>
              <a:p>
                <a:r>
                  <a:rPr lang="en-US">
                    <a:noFill/>
                  </a:rPr>
                  <a:t> </a:t>
                </a:r>
              </a:p>
            </p:txBody>
          </p:sp>
        </mc:Fallback>
      </mc:AlternateContent>
      <p:pic>
        <p:nvPicPr>
          <p:cNvPr id="296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210854"/>
            <a:ext cx="4691063" cy="4351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8055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1143000"/>
          </a:xfrm>
        </p:spPr>
        <p:txBody>
          <a:bodyPr/>
          <a:lstStyle/>
          <a:p>
            <a:pPr eaLnBrk="1" hangingPunct="1"/>
            <a:r>
              <a:rPr lang="en-US" dirty="0" smtClean="0"/>
              <a:t>Semi-Major Axis</a:t>
            </a:r>
          </a:p>
        </p:txBody>
      </p:sp>
      <p:sp>
        <p:nvSpPr>
          <p:cNvPr id="4100" name="Rectangle 4"/>
          <p:cNvSpPr>
            <a:spLocks noGrp="1" noChangeArrowheads="1"/>
          </p:cNvSpPr>
          <p:nvPr>
            <p:ph type="body" sz="half" idx="1"/>
          </p:nvPr>
        </p:nvSpPr>
        <p:spPr>
          <a:xfrm>
            <a:off x="0" y="1752600"/>
            <a:ext cx="3810000" cy="4114800"/>
          </a:xfrm>
          <a:noFill/>
        </p:spPr>
        <p:txBody>
          <a:bodyPr/>
          <a:lstStyle/>
          <a:p>
            <a:pPr eaLnBrk="1" hangingPunct="1"/>
            <a:r>
              <a:rPr lang="en-US" sz="2800" dirty="0" smtClean="0"/>
              <a:t>These orbits all have the same semi-major axis (a), but their eccentricities (e) and their orientations around Earth are different.</a:t>
            </a:r>
          </a:p>
          <a:p>
            <a:pPr eaLnBrk="1" hangingPunct="1"/>
            <a:r>
              <a:rPr lang="en-US" sz="2800" dirty="0" smtClean="0"/>
              <a:t>Observe the orbital periods.</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5238750" cy="371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685800"/>
            <a:ext cx="8534400" cy="1143000"/>
          </a:xfrm>
        </p:spPr>
        <p:txBody>
          <a:bodyPr/>
          <a:lstStyle/>
          <a:p>
            <a:pPr algn="l" eaLnBrk="1" hangingPunct="1"/>
            <a:r>
              <a:rPr lang="en-US" dirty="0" smtClean="0"/>
              <a:t>Describing the Orientation of the Orbit in Space</a:t>
            </a:r>
          </a:p>
        </p:txBody>
      </p:sp>
      <p:sp>
        <p:nvSpPr>
          <p:cNvPr id="24579" name="Text Box 3"/>
          <p:cNvSpPr txBox="1">
            <a:spLocks noChangeArrowheads="1"/>
          </p:cNvSpPr>
          <p:nvPr/>
        </p:nvSpPr>
        <p:spPr bwMode="auto">
          <a:xfrm>
            <a:off x="5791200" y="1371600"/>
            <a:ext cx="3200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Orbits may have identical sizes and shapes (a and e), yet they can vary in their orientation in space. </a:t>
            </a:r>
          </a:p>
        </p:txBody>
      </p:sp>
      <p:sp>
        <p:nvSpPr>
          <p:cNvPr id="6149" name="Text Box 5"/>
          <p:cNvSpPr txBox="1">
            <a:spLocks noChangeArrowheads="1"/>
          </p:cNvSpPr>
          <p:nvPr/>
        </p:nvSpPr>
        <p:spPr bwMode="auto">
          <a:xfrm>
            <a:off x="5791200" y="3444895"/>
            <a:ext cx="30988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Three </a:t>
            </a:r>
            <a:r>
              <a:rPr lang="en-US" sz="2400" dirty="0">
                <a:latin typeface="Times New Roman" pitchFamily="18" charset="0"/>
              </a:rPr>
              <a:t>additional Keplerian elements define this orientation:</a:t>
            </a:r>
          </a:p>
          <a:p>
            <a:pPr eaLnBrk="1" hangingPunct="1"/>
            <a:endParaRPr lang="en-US" sz="2000" dirty="0">
              <a:latin typeface="Times New Roman" pitchFamily="18" charset="0"/>
            </a:endParaRPr>
          </a:p>
        </p:txBody>
      </p:sp>
      <p:sp>
        <p:nvSpPr>
          <p:cNvPr id="6150" name="Text Box 6"/>
          <p:cNvSpPr txBox="1">
            <a:spLocks noChangeArrowheads="1"/>
          </p:cNvSpPr>
          <p:nvPr/>
        </p:nvSpPr>
        <p:spPr bwMode="auto">
          <a:xfrm>
            <a:off x="6223000" y="4633317"/>
            <a:ext cx="223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Inclination</a:t>
            </a:r>
          </a:p>
        </p:txBody>
      </p:sp>
      <p:sp>
        <p:nvSpPr>
          <p:cNvPr id="6151" name="Text Box 7"/>
          <p:cNvSpPr txBox="1">
            <a:spLocks noChangeArrowheads="1"/>
          </p:cNvSpPr>
          <p:nvPr/>
        </p:nvSpPr>
        <p:spPr bwMode="auto">
          <a:xfrm>
            <a:off x="6223000" y="5090517"/>
            <a:ext cx="27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Right </a:t>
            </a:r>
            <a:r>
              <a:rPr lang="en-US" sz="2400" dirty="0" smtClean="0">
                <a:latin typeface="Times New Roman" pitchFamily="18" charset="0"/>
              </a:rPr>
              <a:t>ascension </a:t>
            </a:r>
            <a:r>
              <a:rPr lang="en-US" sz="2400" dirty="0">
                <a:latin typeface="Times New Roman" pitchFamily="18" charset="0"/>
              </a:rPr>
              <a:t>of the </a:t>
            </a:r>
            <a:r>
              <a:rPr lang="en-US" sz="2400" dirty="0" smtClean="0">
                <a:latin typeface="Times New Roman" pitchFamily="18" charset="0"/>
              </a:rPr>
              <a:t>ascending node</a:t>
            </a:r>
            <a:endParaRPr lang="en-US" sz="2400" dirty="0">
              <a:latin typeface="Times New Roman" pitchFamily="18" charset="0"/>
            </a:endParaRPr>
          </a:p>
        </p:txBody>
      </p:sp>
      <p:sp>
        <p:nvSpPr>
          <p:cNvPr id="6152" name="Text Box 8"/>
          <p:cNvSpPr txBox="1">
            <a:spLocks noChangeArrowheads="1"/>
          </p:cNvSpPr>
          <p:nvPr/>
        </p:nvSpPr>
        <p:spPr bwMode="auto">
          <a:xfrm>
            <a:off x="6248400" y="5874603"/>
            <a:ext cx="269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latin typeface="Times New Roman" pitchFamily="18" charset="0"/>
              </a:rPr>
              <a:t> Argument of perigee</a:t>
            </a:r>
          </a:p>
        </p:txBody>
      </p:sp>
      <p:pic>
        <p:nvPicPr>
          <p:cNvPr id="8" name="Picture 4" descr="difforients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399173" cy="42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1+#ppt_w/2"/>
                                          </p:val>
                                        </p:tav>
                                        <p:tav tm="100000">
                                          <p:val>
                                            <p:strVal val="#ppt_x"/>
                                          </p:val>
                                        </p:tav>
                                      </p:tavLst>
                                    </p:anim>
                                    <p:anim calcmode="lin" valueType="num">
                                      <p:cBhvr additive="base">
                                        <p:cTn id="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1+#ppt_w/2"/>
                                          </p:val>
                                        </p:tav>
                                        <p:tav tm="100000">
                                          <p:val>
                                            <p:strVal val="#ppt_x"/>
                                          </p:val>
                                        </p:tav>
                                      </p:tavLst>
                                    </p:anim>
                                    <p:anim calcmode="lin" valueType="num">
                                      <p:cBhvr additive="base">
                                        <p:cTn id="1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1+#ppt_w/2"/>
                                          </p:val>
                                        </p:tav>
                                        <p:tav tm="100000">
                                          <p:val>
                                            <p:strVal val="#ppt_x"/>
                                          </p:val>
                                        </p:tav>
                                      </p:tavLst>
                                    </p:anim>
                                    <p:anim calcmode="lin" valueType="num">
                                      <p:cBhvr additive="base">
                                        <p:cTn id="20"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1+#ppt_w/2"/>
                                          </p:val>
                                        </p:tav>
                                        <p:tav tm="100000">
                                          <p:val>
                                            <p:strVal val="#ppt_x"/>
                                          </p:val>
                                        </p:tav>
                                      </p:tavLst>
                                    </p:anim>
                                    <p:anim calcmode="lin" valueType="num">
                                      <p:cBhvr additive="base">
                                        <p:cTn id="26"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7772400" cy="1143000"/>
          </a:xfrm>
        </p:spPr>
        <p:txBody>
          <a:bodyPr/>
          <a:lstStyle/>
          <a:p>
            <a:pPr eaLnBrk="1" hangingPunct="1"/>
            <a:r>
              <a:rPr lang="en-US" dirty="0" smtClean="0"/>
              <a:t>What Is an Orbit?</a:t>
            </a:r>
          </a:p>
        </p:txBody>
      </p:sp>
      <p:sp>
        <p:nvSpPr>
          <p:cNvPr id="3077" name="Text Box 5"/>
          <p:cNvSpPr txBox="1">
            <a:spLocks noChangeArrowheads="1"/>
          </p:cNvSpPr>
          <p:nvPr/>
        </p:nvSpPr>
        <p:spPr bwMode="auto">
          <a:xfrm>
            <a:off x="304800" y="4724400"/>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a:latin typeface="Times New Roman" pitchFamily="18" charset="0"/>
              </a:rPr>
              <a:t>Johannes </a:t>
            </a:r>
            <a:r>
              <a:rPr lang="en-US" sz="2400" dirty="0" err="1">
                <a:latin typeface="Times New Roman" pitchFamily="18" charset="0"/>
              </a:rPr>
              <a:t>Kepler</a:t>
            </a:r>
            <a:r>
              <a:rPr lang="en-US" sz="2400" dirty="0">
                <a:latin typeface="Times New Roman" pitchFamily="18" charset="0"/>
              </a:rPr>
              <a:t> discovered in </a:t>
            </a:r>
            <a:r>
              <a:rPr lang="en-US" sz="2400" dirty="0" smtClean="0">
                <a:latin typeface="Times New Roman" pitchFamily="18" charset="0"/>
              </a:rPr>
              <a:t>1600s </a:t>
            </a:r>
            <a:r>
              <a:rPr lang="en-US" sz="2400" dirty="0">
                <a:latin typeface="Times New Roman" pitchFamily="18" charset="0"/>
              </a:rPr>
              <a:t>that </a:t>
            </a:r>
            <a:r>
              <a:rPr lang="en-US" sz="2400" dirty="0" smtClean="0">
                <a:latin typeface="Times New Roman" pitchFamily="18" charset="0"/>
              </a:rPr>
              <a:t>planet orbits form </a:t>
            </a:r>
            <a:r>
              <a:rPr lang="en-US" sz="2400" dirty="0" smtClean="0">
                <a:solidFill>
                  <a:schemeClr val="accent2"/>
                </a:solidFill>
                <a:latin typeface="Times New Roman" pitchFamily="18" charset="0"/>
              </a:rPr>
              <a:t>ellipses, </a:t>
            </a:r>
            <a:r>
              <a:rPr lang="en-US" sz="2400" dirty="0">
                <a:latin typeface="Times New Roman" pitchFamily="18" charset="0"/>
              </a:rPr>
              <a:t>not </a:t>
            </a:r>
            <a:r>
              <a:rPr lang="en-US" sz="2400" dirty="0" smtClean="0">
                <a:latin typeface="Times New Roman" pitchFamily="18" charset="0"/>
              </a:rPr>
              <a:t>circles.</a:t>
            </a:r>
            <a:endParaRPr lang="en-US" sz="2400" dirty="0">
              <a:latin typeface="Times New Roman" pitchFamily="18" charset="0"/>
            </a:endParaRPr>
          </a:p>
          <a:p>
            <a:pPr eaLnBrk="1" hangingPunct="1">
              <a:buFont typeface="Arial" pitchFamily="34" charset="0"/>
              <a:buChar char="•"/>
            </a:pPr>
            <a:r>
              <a:rPr lang="en-US" sz="2400" dirty="0" smtClean="0">
                <a:latin typeface="Times New Roman" pitchFamily="18" charset="0"/>
              </a:rPr>
              <a:t>Satellites (natural </a:t>
            </a:r>
            <a:r>
              <a:rPr lang="en-US" sz="2400" dirty="0">
                <a:latin typeface="Times New Roman" pitchFamily="18" charset="0"/>
              </a:rPr>
              <a:t>or </a:t>
            </a:r>
            <a:r>
              <a:rPr lang="en-US" sz="2400" dirty="0" smtClean="0">
                <a:latin typeface="Times New Roman" pitchFamily="18" charset="0"/>
              </a:rPr>
              <a:t>human-made) orbit Earth as an ellipse.</a:t>
            </a:r>
          </a:p>
          <a:p>
            <a:pPr eaLnBrk="1" hangingPunct="1">
              <a:buFont typeface="Arial" pitchFamily="34" charset="0"/>
              <a:buChar char="•"/>
            </a:pPr>
            <a:r>
              <a:rPr lang="en-US" sz="2400" dirty="0" smtClean="0">
                <a:latin typeface="Times New Roman" pitchFamily="18" charset="0"/>
              </a:rPr>
              <a:t>Elliptical </a:t>
            </a:r>
            <a:r>
              <a:rPr lang="en-US" sz="2400" dirty="0">
                <a:latin typeface="Times New Roman" pitchFamily="18" charset="0"/>
              </a:rPr>
              <a:t>orbits remain </a:t>
            </a:r>
            <a:r>
              <a:rPr lang="en-US" sz="2400" dirty="0" smtClean="0">
                <a:latin typeface="Times New Roman" pitchFamily="18" charset="0"/>
              </a:rPr>
              <a:t>fixed </a:t>
            </a:r>
            <a:r>
              <a:rPr lang="en-US" sz="2400" dirty="0">
                <a:latin typeface="Times New Roman" pitchFamily="18" charset="0"/>
              </a:rPr>
              <a:t>in </a:t>
            </a:r>
            <a:r>
              <a:rPr lang="en-US" sz="2400" dirty="0" smtClean="0">
                <a:latin typeface="Times New Roman" pitchFamily="18" charset="0"/>
              </a:rPr>
              <a:t>space, and Earth </a:t>
            </a:r>
            <a:r>
              <a:rPr lang="en-US" sz="2400" dirty="0">
                <a:latin typeface="Times New Roman" pitchFamily="18" charset="0"/>
              </a:rPr>
              <a:t>spins under a fixed satellite </a:t>
            </a:r>
            <a:r>
              <a:rPr lang="en-US" sz="2400" dirty="0" smtClean="0">
                <a:latin typeface="Times New Roman" pitchFamily="18" charset="0"/>
              </a:rPr>
              <a:t>orbit.</a:t>
            </a:r>
            <a:endParaRPr lang="en-US" sz="2400" dirty="0">
              <a:latin typeface="Times New Roman" pitchFamily="18" charset="0"/>
            </a:endParaRPr>
          </a:p>
        </p:txBody>
      </p:sp>
      <p:sp>
        <p:nvSpPr>
          <p:cNvPr id="15364" name="Text Box 6"/>
          <p:cNvSpPr txBox="1">
            <a:spLocks noChangeArrowheads="1"/>
          </p:cNvSpPr>
          <p:nvPr/>
        </p:nvSpPr>
        <p:spPr bwMode="auto">
          <a:xfrm>
            <a:off x="838200" y="1371600"/>
            <a:ext cx="721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 closed </a:t>
            </a:r>
            <a:r>
              <a:rPr lang="en-US" sz="2400" dirty="0" smtClean="0">
                <a:latin typeface="Times New Roman" pitchFamily="18" charset="0"/>
              </a:rPr>
              <a:t>path </a:t>
            </a:r>
            <a:r>
              <a:rPr lang="en-US" sz="2400" dirty="0">
                <a:latin typeface="Times New Roman" pitchFamily="18" charset="0"/>
              </a:rPr>
              <a:t>around which a planet or satellite travels.</a:t>
            </a:r>
          </a:p>
        </p:txBody>
      </p:sp>
      <p:pic>
        <p:nvPicPr>
          <p:cNvPr id="15365" name="Picture 7" descr="orbit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47656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8"/>
          <p:cNvSpPr txBox="1">
            <a:spLocks noChangeArrowheads="1"/>
          </p:cNvSpPr>
          <p:nvPr/>
        </p:nvSpPr>
        <p:spPr bwMode="auto">
          <a:xfrm>
            <a:off x="6553200" y="3892962"/>
            <a:ext cx="2432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Times New Roman" pitchFamily="18" charset="0"/>
              </a:rPr>
              <a:t>Graphic obtained from</a:t>
            </a:r>
          </a:p>
          <a:p>
            <a:pPr eaLnBrk="1" hangingPunct="1"/>
            <a:r>
              <a:rPr lang="en-US" sz="1400" i="1">
                <a:latin typeface="Times New Roman" pitchFamily="18" charset="0"/>
              </a:rPr>
              <a:t>Astronautics Primer</a:t>
            </a:r>
            <a:r>
              <a:rPr lang="en-US" sz="1400">
                <a:latin typeface="Times New Roman" pitchFamily="18" charset="0"/>
              </a:rPr>
              <a:t> by Jerry Sellers.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0"/>
            <a:ext cx="7772400" cy="1143000"/>
          </a:xfrm>
        </p:spPr>
        <p:txBody>
          <a:bodyPr/>
          <a:lstStyle/>
          <a:p>
            <a:pPr eaLnBrk="1" hangingPunct="1"/>
            <a:r>
              <a:rPr lang="en-US" smtClean="0"/>
              <a:t>Inclination (i)</a:t>
            </a:r>
          </a:p>
        </p:txBody>
      </p:sp>
      <p:sp>
        <p:nvSpPr>
          <p:cNvPr id="5124" name="Text Box 3"/>
          <p:cNvSpPr txBox="1">
            <a:spLocks noChangeArrowheads="1"/>
          </p:cNvSpPr>
          <p:nvPr/>
        </p:nvSpPr>
        <p:spPr bwMode="auto">
          <a:xfrm>
            <a:off x="152400" y="914400"/>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Inclination is the angle between the </a:t>
            </a:r>
            <a:r>
              <a:rPr lang="en-US" sz="2400" dirty="0" smtClean="0">
                <a:latin typeface="Times New Roman" pitchFamily="18" charset="0"/>
              </a:rPr>
              <a:t>Earth’s </a:t>
            </a:r>
            <a:r>
              <a:rPr lang="en-US" sz="2400" dirty="0">
                <a:latin typeface="Times New Roman" pitchFamily="18" charset="0"/>
              </a:rPr>
              <a:t>equatorial plane and the plane of the orbit. </a:t>
            </a:r>
            <a:r>
              <a:rPr lang="en-US" sz="2400" dirty="0" smtClean="0">
                <a:latin typeface="Times New Roman" pitchFamily="18" charset="0"/>
              </a:rPr>
              <a:t>It </a:t>
            </a:r>
            <a:r>
              <a:rPr lang="en-US" sz="2400" dirty="0">
                <a:latin typeface="Times New Roman" pitchFamily="18" charset="0"/>
              </a:rPr>
              <a:t>describes the </a:t>
            </a:r>
            <a:r>
              <a:rPr lang="en-US" sz="2400" dirty="0" smtClean="0">
                <a:latin typeface="Times New Roman" pitchFamily="18" charset="0"/>
              </a:rPr>
              <a:t>tilt </a:t>
            </a:r>
            <a:r>
              <a:rPr lang="en-US" sz="2400" dirty="0">
                <a:latin typeface="Times New Roman" pitchFamily="18" charset="0"/>
              </a:rPr>
              <a:t>of the orbit.</a:t>
            </a:r>
          </a:p>
        </p:txBody>
      </p:sp>
      <p:sp>
        <p:nvSpPr>
          <p:cNvPr id="13317" name="Text Box 5"/>
          <p:cNvSpPr txBox="1">
            <a:spLocks noChangeArrowheads="1"/>
          </p:cNvSpPr>
          <p:nvPr/>
        </p:nvSpPr>
        <p:spPr bwMode="auto">
          <a:xfrm>
            <a:off x="7162800" y="1828800"/>
            <a:ext cx="1797050" cy="3513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3200" b="1">
                <a:solidFill>
                  <a:srgbClr val="FFFF00"/>
                </a:solidFill>
                <a:effectLst>
                  <a:outerShdw blurRad="38100" dist="38100" dir="2700000" algn="tl">
                    <a:srgbClr val="C0C0C0"/>
                  </a:outerShdw>
                </a:effectLst>
                <a:latin typeface="Times New Roman" pitchFamily="18" charset="0"/>
              </a:rPr>
              <a:t>i = 5</a:t>
            </a:r>
            <a:r>
              <a:rPr lang="en-US" sz="3200" b="1" baseline="30000">
                <a:solidFill>
                  <a:srgbClr val="FFFF00"/>
                </a:solidFill>
                <a:effectLst>
                  <a:outerShdw blurRad="38100" dist="38100" dir="2700000" algn="tl">
                    <a:srgbClr val="C0C0C0"/>
                  </a:outerShdw>
                </a:effectLst>
                <a:latin typeface="Symbol" pitchFamily="18" charset="2"/>
              </a:rPr>
              <a:t>o</a:t>
            </a:r>
          </a:p>
          <a:p>
            <a:pPr eaLnBrk="1" hangingPunct="1">
              <a:defRPr/>
            </a:pPr>
            <a:endParaRPr lang="en-US" sz="3200" b="1">
              <a:solidFill>
                <a:srgbClr val="FF0000"/>
              </a:solidFill>
              <a:latin typeface="Times New Roman" pitchFamily="18" charset="0"/>
            </a:endParaRPr>
          </a:p>
          <a:p>
            <a:pPr eaLnBrk="1" hangingPunct="1">
              <a:defRPr/>
            </a:pPr>
            <a:r>
              <a:rPr lang="en-US" sz="3200" b="1">
                <a:solidFill>
                  <a:srgbClr val="FF0000"/>
                </a:solidFill>
                <a:latin typeface="Times New Roman" pitchFamily="18" charset="0"/>
              </a:rPr>
              <a:t>i = 25</a:t>
            </a:r>
            <a:r>
              <a:rPr lang="en-US" sz="3200" b="1" baseline="30000">
                <a:solidFill>
                  <a:srgbClr val="FF0000"/>
                </a:solidFill>
                <a:latin typeface="Symbol" pitchFamily="18" charset="2"/>
              </a:rPr>
              <a:t>o</a:t>
            </a:r>
          </a:p>
          <a:p>
            <a:pPr eaLnBrk="1" hangingPunct="1">
              <a:defRPr/>
            </a:pPr>
            <a:endParaRPr lang="en-US" sz="3200" b="1">
              <a:latin typeface="Times New Roman" pitchFamily="18" charset="0"/>
            </a:endParaRPr>
          </a:p>
          <a:p>
            <a:pPr eaLnBrk="1" hangingPunct="1">
              <a:defRPr/>
            </a:pPr>
            <a:r>
              <a:rPr lang="en-US" sz="3200" b="1">
                <a:solidFill>
                  <a:srgbClr val="CC00CC"/>
                </a:solidFill>
                <a:latin typeface="Times New Roman" pitchFamily="18" charset="0"/>
              </a:rPr>
              <a:t>i = 45</a:t>
            </a:r>
            <a:r>
              <a:rPr lang="en-US" sz="3200" b="1" baseline="30000">
                <a:solidFill>
                  <a:srgbClr val="CC00CC"/>
                </a:solidFill>
                <a:latin typeface="Symbol" pitchFamily="18" charset="2"/>
              </a:rPr>
              <a:t>o</a:t>
            </a:r>
          </a:p>
          <a:p>
            <a:pPr eaLnBrk="1" hangingPunct="1">
              <a:defRPr/>
            </a:pPr>
            <a:endParaRPr lang="en-US" sz="3200" b="1">
              <a:latin typeface="Times New Roman" pitchFamily="18" charset="0"/>
            </a:endParaRPr>
          </a:p>
          <a:p>
            <a:pPr eaLnBrk="1" hangingPunct="1">
              <a:defRPr/>
            </a:pPr>
            <a:r>
              <a:rPr lang="en-US" sz="3200" b="1">
                <a:solidFill>
                  <a:srgbClr val="FF9933"/>
                </a:solidFill>
                <a:latin typeface="Times New Roman" pitchFamily="18" charset="0"/>
              </a:rPr>
              <a:t>i = 75</a:t>
            </a:r>
            <a:r>
              <a:rPr lang="en-US" sz="3200" b="1" baseline="30000">
                <a:solidFill>
                  <a:srgbClr val="FF9933"/>
                </a:solidFill>
                <a:latin typeface="Symbol" pitchFamily="18" charset="2"/>
              </a:rPr>
              <a:t>o</a:t>
            </a:r>
            <a:endParaRPr lang="en-US" sz="3200" b="1">
              <a:solidFill>
                <a:srgbClr val="FF9933"/>
              </a:solidFill>
              <a:latin typeface="Times New Roman" pitchFamily="18" charset="0"/>
            </a:endParaRPr>
          </a:p>
        </p:txBody>
      </p:sp>
      <p:sp>
        <p:nvSpPr>
          <p:cNvPr id="5126" name="Text Box 7"/>
          <p:cNvSpPr txBox="1">
            <a:spLocks noChangeArrowheads="1"/>
          </p:cNvSpPr>
          <p:nvPr/>
        </p:nvSpPr>
        <p:spPr bwMode="auto">
          <a:xfrm>
            <a:off x="5715000" y="5410200"/>
            <a:ext cx="3190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hlink"/>
                </a:solidFill>
                <a:latin typeface="Times New Roman" pitchFamily="18" charset="0"/>
              </a:rPr>
              <a:t>???</a:t>
            </a:r>
          </a:p>
          <a:p>
            <a:pPr eaLnBrk="1" hangingPunct="1"/>
            <a:r>
              <a:rPr lang="en-US" sz="2400" dirty="0">
                <a:latin typeface="Times New Roman" pitchFamily="18" charset="0"/>
              </a:rPr>
              <a:t>Which satellite will complete one orbit first?</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8" y="1828800"/>
            <a:ext cx="551371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2"/>
          <p:cNvSpPr>
            <a:spLocks noGrp="1" noChangeArrowheads="1"/>
          </p:cNvSpPr>
          <p:nvPr>
            <p:ph type="title"/>
          </p:nvPr>
        </p:nvSpPr>
        <p:spPr/>
        <p:txBody>
          <a:bodyPr/>
          <a:lstStyle/>
          <a:p>
            <a:pPr eaLnBrk="1" hangingPunct="1"/>
            <a:endParaRPr lang="en-US" smtClean="0"/>
          </a:p>
        </p:txBody>
      </p:sp>
      <p:pic>
        <p:nvPicPr>
          <p:cNvPr id="25603" name="Picture 6" descr="astronaut_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rot="195137">
            <a:off x="7543800" y="1447800"/>
            <a:ext cx="13208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AutoShape 5"/>
          <p:cNvSpPr>
            <a:spLocks noChangeArrowheads="1"/>
          </p:cNvSpPr>
          <p:nvPr/>
        </p:nvSpPr>
        <p:spPr bwMode="auto">
          <a:xfrm>
            <a:off x="228600" y="609600"/>
            <a:ext cx="8763000" cy="990600"/>
          </a:xfrm>
          <a:prstGeom prst="wedgeRoundRectCallout">
            <a:avLst>
              <a:gd name="adj1" fmla="val 35977"/>
              <a:gd name="adj2" fmla="val 92630"/>
              <a:gd name="adj3" fmla="val 1666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400" dirty="0">
                <a:latin typeface="Times New Roman" pitchFamily="18" charset="0"/>
              </a:rPr>
              <a:t>We interrupt our regularly scheduled presentation on inclination to bring you important information regarding </a:t>
            </a:r>
            <a:r>
              <a:rPr lang="en-US" sz="2400" dirty="0">
                <a:solidFill>
                  <a:schemeClr val="accent2"/>
                </a:solidFill>
                <a:latin typeface="Times New Roman" pitchFamily="18" charset="0"/>
              </a:rPr>
              <a:t>ground traces</a:t>
            </a:r>
            <a:r>
              <a:rPr lang="en-US" sz="2400" dirty="0">
                <a:latin typeface="Times New Roman" pitchFamily="18" charset="0"/>
              </a:rPr>
              <a:t>!</a:t>
            </a:r>
          </a:p>
        </p:txBody>
      </p:sp>
      <p:sp>
        <p:nvSpPr>
          <p:cNvPr id="25605" name="Text Box 8"/>
          <p:cNvSpPr txBox="1">
            <a:spLocks noChangeArrowheads="1"/>
          </p:cNvSpPr>
          <p:nvPr/>
        </p:nvSpPr>
        <p:spPr bwMode="auto">
          <a:xfrm>
            <a:off x="228600" y="1753850"/>
            <a:ext cx="72548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If a long string with a magic marker tied to the end of it were hung from a satellite, the path which the magic marker would trace over the ground is the ground trace. A ground trace is a projection of the satellite’s orbit onto the </a:t>
            </a:r>
            <a:r>
              <a:rPr lang="en-US" sz="2200" dirty="0" smtClean="0">
                <a:latin typeface="Times New Roman" pitchFamily="18" charset="0"/>
              </a:rPr>
              <a:t>Earth</a:t>
            </a:r>
            <a:r>
              <a:rPr lang="en-US" sz="2200" dirty="0">
                <a:latin typeface="Times New Roman" pitchFamily="18" charset="0"/>
              </a:rPr>
              <a:t>.</a:t>
            </a:r>
          </a:p>
        </p:txBody>
      </p:sp>
      <p:sp>
        <p:nvSpPr>
          <p:cNvPr id="25606" name="Text Box 12"/>
          <p:cNvSpPr txBox="1">
            <a:spLocks noChangeArrowheads="1"/>
          </p:cNvSpPr>
          <p:nvPr/>
        </p:nvSpPr>
        <p:spPr bwMode="auto">
          <a:xfrm>
            <a:off x="6934201" y="3048000"/>
            <a:ext cx="22098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The satellite appears to move westward on (most) conventional orbits because the </a:t>
            </a:r>
            <a:r>
              <a:rPr lang="en-US" sz="2200" dirty="0" smtClean="0">
                <a:latin typeface="Times New Roman" pitchFamily="18" charset="0"/>
              </a:rPr>
              <a:t>Earth </a:t>
            </a:r>
            <a:r>
              <a:rPr lang="en-US" sz="2200" dirty="0">
                <a:latin typeface="Times New Roman" pitchFamily="18" charset="0"/>
              </a:rPr>
              <a:t>is rotating eastward.</a:t>
            </a:r>
          </a:p>
          <a:p>
            <a:pPr eaLnBrk="1" hangingPunct="1"/>
            <a:endParaRPr lang="en-US" sz="2200" dirty="0">
              <a:latin typeface="Times New Roman" pitchFamily="18" charset="0"/>
            </a:endParaRPr>
          </a:p>
          <a:p>
            <a:pPr eaLnBrk="1" hangingPunct="1"/>
            <a:r>
              <a:rPr lang="en-US" sz="2200" dirty="0">
                <a:latin typeface="Times New Roman" pitchFamily="18" charset="0"/>
              </a:rPr>
              <a:t>(More on this later!)</a:t>
            </a: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10" y="3200400"/>
            <a:ext cx="672998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lstStyle/>
          <a:p>
            <a:pPr eaLnBrk="1" hangingPunct="1"/>
            <a:r>
              <a:rPr lang="en-US" dirty="0" smtClean="0"/>
              <a:t>Ground Traces</a:t>
            </a:r>
          </a:p>
        </p:txBody>
      </p:sp>
      <p:sp>
        <p:nvSpPr>
          <p:cNvPr id="26627" name="Text Box 4"/>
          <p:cNvSpPr txBox="1">
            <a:spLocks noChangeArrowheads="1"/>
          </p:cNvSpPr>
          <p:nvPr/>
        </p:nvSpPr>
        <p:spPr bwMode="auto">
          <a:xfrm>
            <a:off x="533400" y="762000"/>
            <a:ext cx="8610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After a full </a:t>
            </a:r>
            <a:r>
              <a:rPr lang="en-US" sz="2200" dirty="0" smtClean="0">
                <a:latin typeface="Times New Roman" pitchFamily="18" charset="0"/>
              </a:rPr>
              <a:t>day, </a:t>
            </a:r>
            <a:r>
              <a:rPr lang="en-US" sz="2200" dirty="0">
                <a:latin typeface="Times New Roman" pitchFamily="18" charset="0"/>
              </a:rPr>
              <a:t>the ground trace of a satellite with an approximate 90 minute orbital period would look like this. </a:t>
            </a:r>
            <a:r>
              <a:rPr lang="en-US" sz="2200" dirty="0" smtClean="0">
                <a:latin typeface="Times New Roman" pitchFamily="18" charset="0"/>
              </a:rPr>
              <a:t>Because </a:t>
            </a:r>
            <a:r>
              <a:rPr lang="en-US" sz="2200" dirty="0">
                <a:latin typeface="Times New Roman" pitchFamily="18" charset="0"/>
              </a:rPr>
              <a:t>the </a:t>
            </a:r>
            <a:r>
              <a:rPr lang="en-US" sz="2200" dirty="0" smtClean="0">
                <a:latin typeface="Times New Roman" pitchFamily="18" charset="0"/>
              </a:rPr>
              <a:t>Earth </a:t>
            </a:r>
            <a:r>
              <a:rPr lang="en-US" sz="2200" dirty="0">
                <a:latin typeface="Times New Roman" pitchFamily="18" charset="0"/>
              </a:rPr>
              <a:t>is continually rotating below the orbit of the </a:t>
            </a:r>
            <a:r>
              <a:rPr lang="en-US" sz="2200" dirty="0" smtClean="0">
                <a:latin typeface="Times New Roman" pitchFamily="18" charset="0"/>
              </a:rPr>
              <a:t>satellite, </a:t>
            </a:r>
            <a:r>
              <a:rPr lang="en-US" sz="2200" dirty="0">
                <a:latin typeface="Times New Roman" pitchFamily="18" charset="0"/>
              </a:rPr>
              <a:t>the ground trace eventually spans all longitudes.</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83792"/>
            <a:ext cx="8503879" cy="440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724400" y="-76200"/>
            <a:ext cx="4572000" cy="1143000"/>
          </a:xfrm>
        </p:spPr>
        <p:txBody>
          <a:bodyPr/>
          <a:lstStyle/>
          <a:p>
            <a:pPr algn="l" eaLnBrk="1" hangingPunct="1"/>
            <a:r>
              <a:rPr lang="en-US" dirty="0" smtClean="0"/>
              <a:t>Back to Inclination </a:t>
            </a:r>
          </a:p>
        </p:txBody>
      </p:sp>
      <p:pic>
        <p:nvPicPr>
          <p:cNvPr id="27651" name="Picture 10" descr="3dInc"/>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0"/>
            <a:ext cx="46482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12" descr="incGroundTracks"/>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505200" y="3471863"/>
            <a:ext cx="5638800" cy="338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3"/>
          <p:cNvSpPr txBox="1">
            <a:spLocks noChangeArrowheads="1"/>
          </p:cNvSpPr>
          <p:nvPr/>
        </p:nvSpPr>
        <p:spPr bwMode="auto">
          <a:xfrm>
            <a:off x="4800600" y="838200"/>
            <a:ext cx="4343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Inclination determines the northern and southern latitude limits over which the satellite orbits. </a:t>
            </a:r>
            <a:r>
              <a:rPr lang="en-US" sz="2400" dirty="0" smtClean="0">
                <a:latin typeface="Times New Roman" pitchFamily="18" charset="0"/>
              </a:rPr>
              <a:t>For </a:t>
            </a:r>
            <a:r>
              <a:rPr lang="en-US" sz="2400" dirty="0">
                <a:latin typeface="Times New Roman" pitchFamily="18" charset="0"/>
              </a:rPr>
              <a:t>example, a satellite with a 45</a:t>
            </a:r>
            <a:r>
              <a:rPr lang="en-US" sz="2400" baseline="30000" dirty="0">
                <a:latin typeface="Symbol" pitchFamily="18" charset="2"/>
              </a:rPr>
              <a:t>o </a:t>
            </a:r>
            <a:r>
              <a:rPr lang="en-US" sz="2400" dirty="0">
                <a:latin typeface="Times New Roman" pitchFamily="18" charset="0"/>
              </a:rPr>
              <a:t>inclination will have a ground trace ranging from 45</a:t>
            </a:r>
            <a:r>
              <a:rPr lang="en-US" sz="2400" baseline="30000" dirty="0">
                <a:latin typeface="Times New Roman" pitchFamily="18" charset="0"/>
              </a:rPr>
              <a:t>o</a:t>
            </a:r>
            <a:r>
              <a:rPr lang="en-US" sz="2400" dirty="0">
                <a:latin typeface="Times New Roman" pitchFamily="18" charset="0"/>
              </a:rPr>
              <a:t> north to 45</a:t>
            </a:r>
            <a:r>
              <a:rPr lang="en-US" sz="2400" baseline="30000" dirty="0">
                <a:latin typeface="Times New Roman" pitchFamily="18" charset="0"/>
              </a:rPr>
              <a:t>o</a:t>
            </a:r>
            <a:r>
              <a:rPr lang="en-US" sz="2400" dirty="0">
                <a:latin typeface="Times New Roman" pitchFamily="18" charset="0"/>
              </a:rPr>
              <a:t> south.</a:t>
            </a:r>
          </a:p>
        </p:txBody>
      </p:sp>
      <p:sp>
        <p:nvSpPr>
          <p:cNvPr id="27654" name="Text Box 14"/>
          <p:cNvSpPr txBox="1">
            <a:spLocks noChangeArrowheads="1"/>
          </p:cNvSpPr>
          <p:nvPr/>
        </p:nvSpPr>
        <p:spPr bwMode="auto">
          <a:xfrm>
            <a:off x="533400" y="4572000"/>
            <a:ext cx="2603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You can determine the inclination of an orbit simply by examining </a:t>
            </a:r>
            <a:r>
              <a:rPr lang="en-US" sz="2400" dirty="0" smtClean="0">
                <a:latin typeface="Times New Roman" pitchFamily="18" charset="0"/>
              </a:rPr>
              <a:t>its ground trace.</a:t>
            </a:r>
            <a:endParaRPr lang="en-US" sz="2400" dirty="0">
              <a:latin typeface="Times New Roman" pitchFamily="18" charset="0"/>
            </a:endParaRPr>
          </a:p>
        </p:txBody>
      </p:sp>
      <p:pic>
        <p:nvPicPr>
          <p:cNvPr id="27655" name="Picture 15" descr="bd04924_"/>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152400" y="3657600"/>
            <a:ext cx="677863"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410200" y="457200"/>
            <a:ext cx="3733800" cy="1143000"/>
          </a:xfrm>
        </p:spPr>
        <p:txBody>
          <a:bodyPr/>
          <a:lstStyle/>
          <a:p>
            <a:pPr eaLnBrk="1" hangingPunct="1"/>
            <a:r>
              <a:rPr lang="en-US" dirty="0" smtClean="0"/>
              <a:t>Inclination </a:t>
            </a:r>
            <a:br>
              <a:rPr lang="en-US" dirty="0" smtClean="0"/>
            </a:br>
            <a:endParaRPr lang="en-US" dirty="0" smtClean="0"/>
          </a:p>
        </p:txBody>
      </p:sp>
      <p:sp>
        <p:nvSpPr>
          <p:cNvPr id="28675" name="Text Box 3"/>
          <p:cNvSpPr txBox="1">
            <a:spLocks noChangeArrowheads="1"/>
          </p:cNvSpPr>
          <p:nvPr/>
        </p:nvSpPr>
        <p:spPr bwMode="auto">
          <a:xfrm>
            <a:off x="5927725" y="1219200"/>
            <a:ext cx="30289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An orbit with an inclination of  0 degrees is </a:t>
            </a:r>
            <a:r>
              <a:rPr lang="en-US" sz="2400" dirty="0" smtClean="0">
                <a:latin typeface="Times New Roman" pitchFamily="18" charset="0"/>
              </a:rPr>
              <a:t>called </a:t>
            </a:r>
            <a:r>
              <a:rPr lang="en-US" sz="2400" dirty="0">
                <a:latin typeface="Times New Roman" pitchFamily="18" charset="0"/>
              </a:rPr>
              <a:t>an </a:t>
            </a:r>
            <a:r>
              <a:rPr lang="en-US" sz="2400" dirty="0">
                <a:solidFill>
                  <a:schemeClr val="accent2"/>
                </a:solidFill>
                <a:latin typeface="Times New Roman" pitchFamily="18" charset="0"/>
              </a:rPr>
              <a:t>equatorial orbit</a:t>
            </a:r>
            <a:r>
              <a:rPr lang="en-US" sz="2400" dirty="0" smtClean="0">
                <a:latin typeface="Times New Roman" pitchFamily="18" charset="0"/>
              </a:rPr>
              <a:t>.</a:t>
            </a: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r>
              <a:rPr lang="en-US" sz="2400" dirty="0" smtClean="0">
                <a:latin typeface="Times New Roman" pitchFamily="18" charset="0"/>
              </a:rPr>
              <a:t>An </a:t>
            </a:r>
            <a:r>
              <a:rPr lang="en-US" sz="2400" dirty="0">
                <a:latin typeface="Times New Roman" pitchFamily="18" charset="0"/>
              </a:rPr>
              <a:t>orbit with an inclination of 90 degrees is called a </a:t>
            </a:r>
            <a:r>
              <a:rPr lang="en-US" sz="2400" dirty="0">
                <a:solidFill>
                  <a:schemeClr val="accent2"/>
                </a:solidFill>
                <a:latin typeface="Times New Roman" pitchFamily="18" charset="0"/>
              </a:rPr>
              <a:t>polar orbit</a:t>
            </a:r>
            <a:r>
              <a:rPr lang="en-US" sz="2400" dirty="0">
                <a:latin typeface="Times New Roman" pitchFamily="18" charset="0"/>
              </a:rPr>
              <a:t>.</a:t>
            </a:r>
          </a:p>
        </p:txBody>
      </p:sp>
      <p:pic>
        <p:nvPicPr>
          <p:cNvPr id="28676" name="Picture 5" descr="90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87763"/>
            <a:ext cx="5181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zeroin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2578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00600" y="304800"/>
            <a:ext cx="5257800" cy="1143000"/>
          </a:xfrm>
        </p:spPr>
        <p:txBody>
          <a:bodyPr/>
          <a:lstStyle/>
          <a:p>
            <a:pPr eaLnBrk="1" hangingPunct="1"/>
            <a:r>
              <a:rPr lang="en-US" dirty="0" smtClean="0"/>
              <a:t>Inclination </a:t>
            </a:r>
            <a:br>
              <a:rPr lang="en-US" dirty="0" smtClean="0"/>
            </a:br>
            <a:endParaRPr lang="en-US" dirty="0" smtClean="0"/>
          </a:p>
        </p:txBody>
      </p:sp>
      <p:sp>
        <p:nvSpPr>
          <p:cNvPr id="29699" name="Text Box 3"/>
          <p:cNvSpPr txBox="1">
            <a:spLocks noChangeArrowheads="1"/>
          </p:cNvSpPr>
          <p:nvPr/>
        </p:nvSpPr>
        <p:spPr bwMode="auto">
          <a:xfrm>
            <a:off x="6334125" y="1447800"/>
            <a:ext cx="2962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 satellite in an equatorial orbit will </a:t>
            </a:r>
            <a:r>
              <a:rPr lang="en-US" sz="2400" dirty="0" smtClean="0">
                <a:latin typeface="Times New Roman" pitchFamily="18" charset="0"/>
              </a:rPr>
              <a:t>pass </a:t>
            </a:r>
            <a:r>
              <a:rPr lang="en-US" sz="2400" dirty="0">
                <a:latin typeface="Times New Roman" pitchFamily="18" charset="0"/>
              </a:rPr>
              <a:t>directly over the equator. </a:t>
            </a:r>
          </a:p>
        </p:txBody>
      </p:sp>
      <p:sp>
        <p:nvSpPr>
          <p:cNvPr id="29700" name="Text Box 4"/>
          <p:cNvSpPr txBox="1">
            <a:spLocks noChangeArrowheads="1"/>
          </p:cNvSpPr>
          <p:nvPr/>
        </p:nvSpPr>
        <p:spPr bwMode="auto">
          <a:xfrm>
            <a:off x="6400800" y="4438471"/>
            <a:ext cx="25019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 satellite in polar </a:t>
            </a:r>
            <a:r>
              <a:rPr lang="en-US" sz="2400" dirty="0" smtClean="0">
                <a:latin typeface="Times New Roman" pitchFamily="18" charset="0"/>
              </a:rPr>
              <a:t>orbit </a:t>
            </a:r>
            <a:r>
              <a:rPr lang="en-US" sz="2400" dirty="0">
                <a:latin typeface="Times New Roman" pitchFamily="18" charset="0"/>
              </a:rPr>
              <a:t>will pass over the entire </a:t>
            </a:r>
            <a:r>
              <a:rPr lang="en-US" sz="2400" dirty="0" smtClean="0">
                <a:latin typeface="Times New Roman" pitchFamily="18" charset="0"/>
              </a:rPr>
              <a:t>Earth</a:t>
            </a:r>
            <a:r>
              <a:rPr lang="en-US" sz="2400" dirty="0">
                <a:latin typeface="Times New Roman" pitchFamily="18" charset="0"/>
              </a:rPr>
              <a:t>.</a:t>
            </a:r>
          </a:p>
        </p:txBody>
      </p:sp>
      <p:pic>
        <p:nvPicPr>
          <p:cNvPr id="29701" name="Picture 5" descr="equatorial2D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9600"/>
            <a:ext cx="5791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polar2D0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740150"/>
            <a:ext cx="5791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1066800" y="-76200"/>
            <a:ext cx="7772400" cy="1143000"/>
          </a:xfrm>
          <a:noFill/>
        </p:spPr>
        <p:txBody>
          <a:bodyPr/>
          <a:lstStyle/>
          <a:p>
            <a:pPr eaLnBrk="1" hangingPunct="1"/>
            <a:r>
              <a:rPr lang="en-US" dirty="0" smtClean="0"/>
              <a:t>What Do Ground Traces Reveal?</a:t>
            </a:r>
          </a:p>
        </p:txBody>
      </p:sp>
      <p:sp>
        <p:nvSpPr>
          <p:cNvPr id="30723" name="Text Box 6"/>
          <p:cNvSpPr txBox="1">
            <a:spLocks noChangeArrowheads="1"/>
          </p:cNvSpPr>
          <p:nvPr/>
        </p:nvSpPr>
        <p:spPr bwMode="auto">
          <a:xfrm>
            <a:off x="304800" y="5715000"/>
            <a:ext cx="8229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 typeface="Arial" pitchFamily="34" charset="0"/>
              <a:buChar char="•"/>
            </a:pPr>
            <a:r>
              <a:rPr lang="en-US" sz="2200" dirty="0" smtClean="0">
                <a:latin typeface="Times New Roman" pitchFamily="18" charset="0"/>
              </a:rPr>
              <a:t>Inclination </a:t>
            </a:r>
            <a:r>
              <a:rPr lang="en-US" sz="2200" dirty="0">
                <a:latin typeface="Times New Roman" pitchFamily="18" charset="0"/>
              </a:rPr>
              <a:t>is determined simply by noting the northern and southern latitude limits of the ground </a:t>
            </a:r>
            <a:r>
              <a:rPr lang="en-US" sz="2200" dirty="0" smtClean="0">
                <a:latin typeface="Times New Roman" pitchFamily="18" charset="0"/>
              </a:rPr>
              <a:t>trace.</a:t>
            </a:r>
          </a:p>
          <a:p>
            <a:pPr lvl="1" eaLnBrk="1" hangingPunct="1">
              <a:buFont typeface="Arial" pitchFamily="34" charset="0"/>
              <a:buChar char="•"/>
            </a:pPr>
            <a:r>
              <a:rPr lang="en-US" sz="2200" dirty="0" smtClean="0">
                <a:latin typeface="Times New Roman" pitchFamily="18" charset="0"/>
              </a:rPr>
              <a:t>Orbital </a:t>
            </a:r>
            <a:r>
              <a:rPr lang="en-US" sz="2200" dirty="0">
                <a:latin typeface="Times New Roman" pitchFamily="18" charset="0"/>
              </a:rPr>
              <a:t>period can be determined using a simple calculation.</a:t>
            </a:r>
          </a:p>
        </p:txBody>
      </p:sp>
      <p:sp>
        <p:nvSpPr>
          <p:cNvPr id="30724" name="Text Box 7"/>
          <p:cNvSpPr txBox="1">
            <a:spLocks noChangeArrowheads="1"/>
          </p:cNvSpPr>
          <p:nvPr/>
        </p:nvSpPr>
        <p:spPr bwMode="auto">
          <a:xfrm>
            <a:off x="609600" y="4953000"/>
            <a:ext cx="8153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Based on what we have already learned about orbital parameters, we can determine both </a:t>
            </a:r>
            <a:r>
              <a:rPr lang="en-US" sz="2200" dirty="0">
                <a:solidFill>
                  <a:schemeClr val="accent2"/>
                </a:solidFill>
                <a:latin typeface="Times New Roman" pitchFamily="18" charset="0"/>
              </a:rPr>
              <a:t>inclination</a:t>
            </a:r>
            <a:r>
              <a:rPr lang="en-US" sz="2200" dirty="0">
                <a:latin typeface="Times New Roman" pitchFamily="18" charset="0"/>
              </a:rPr>
              <a:t> and </a:t>
            </a:r>
            <a:r>
              <a:rPr lang="en-US" sz="2200" dirty="0">
                <a:solidFill>
                  <a:schemeClr val="accent2"/>
                </a:solidFill>
                <a:latin typeface="Times New Roman" pitchFamily="18" charset="0"/>
              </a:rPr>
              <a:t>orbital period</a:t>
            </a:r>
            <a:r>
              <a:rPr lang="en-US" sz="2200" dirty="0">
                <a:latin typeface="Times New Roman" pitchFamily="18" charset="0"/>
              </a:rPr>
              <a:t> from a ground trace.</a:t>
            </a:r>
          </a:p>
        </p:txBody>
      </p:sp>
      <p:grpSp>
        <p:nvGrpSpPr>
          <p:cNvPr id="30725" name="Group 24"/>
          <p:cNvGrpSpPr>
            <a:grpSpLocks/>
          </p:cNvGrpSpPr>
          <p:nvPr/>
        </p:nvGrpSpPr>
        <p:grpSpPr bwMode="auto">
          <a:xfrm>
            <a:off x="990600" y="914400"/>
            <a:ext cx="7010400" cy="3957638"/>
            <a:chOff x="624" y="576"/>
            <a:chExt cx="4416" cy="2493"/>
          </a:xfrm>
        </p:grpSpPr>
        <p:pic>
          <p:nvPicPr>
            <p:cNvPr id="30726" name="Picture 18" descr="twopa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 y="576"/>
              <a:ext cx="4416" cy="2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7" name="Text Box 19"/>
            <p:cNvSpPr txBox="1">
              <a:spLocks noChangeArrowheads="1"/>
            </p:cNvSpPr>
            <p:nvPr/>
          </p:nvSpPr>
          <p:spPr bwMode="auto">
            <a:xfrm>
              <a:off x="2688" y="1872"/>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30728" name="Text Box 20"/>
            <p:cNvSpPr txBox="1">
              <a:spLocks noChangeArrowheads="1"/>
            </p:cNvSpPr>
            <p:nvPr/>
          </p:nvSpPr>
          <p:spPr bwMode="auto">
            <a:xfrm>
              <a:off x="2736" y="1920"/>
              <a:ext cx="12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b="1">
                  <a:solidFill>
                    <a:schemeClr val="hlink"/>
                  </a:solidFill>
                </a:rPr>
                <a:t>1</a:t>
              </a:r>
              <a:r>
                <a:rPr lang="en-US" sz="1200" b="1" baseline="30000">
                  <a:solidFill>
                    <a:schemeClr val="hlink"/>
                  </a:solidFill>
                </a:rPr>
                <a:t>st</a:t>
              </a:r>
              <a:r>
                <a:rPr lang="en-US" sz="1200" b="1">
                  <a:solidFill>
                    <a:schemeClr val="hlink"/>
                  </a:solidFill>
                </a:rPr>
                <a:t> pass, 0 degrees longitude</a:t>
              </a:r>
            </a:p>
          </p:txBody>
        </p:sp>
        <p:sp>
          <p:nvSpPr>
            <p:cNvPr id="30729" name="Text Box 21"/>
            <p:cNvSpPr txBox="1">
              <a:spLocks noChangeArrowheads="1"/>
            </p:cNvSpPr>
            <p:nvPr/>
          </p:nvSpPr>
          <p:spPr bwMode="auto">
            <a:xfrm>
              <a:off x="1344" y="1440"/>
              <a:ext cx="12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b="1" dirty="0">
                  <a:solidFill>
                    <a:schemeClr val="hlink"/>
                  </a:solidFill>
                </a:rPr>
                <a:t>2nd pass, 25 degrees west longitude</a:t>
              </a:r>
            </a:p>
          </p:txBody>
        </p:sp>
        <p:sp>
          <p:nvSpPr>
            <p:cNvPr id="30730" name="Line 22"/>
            <p:cNvSpPr>
              <a:spLocks noChangeShapeType="1"/>
            </p:cNvSpPr>
            <p:nvPr/>
          </p:nvSpPr>
          <p:spPr bwMode="auto">
            <a:xfrm flipH="1">
              <a:off x="3072" y="1824"/>
              <a:ext cx="19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31" name="Line 23"/>
            <p:cNvSpPr>
              <a:spLocks noChangeShapeType="1"/>
            </p:cNvSpPr>
            <p:nvPr/>
          </p:nvSpPr>
          <p:spPr bwMode="auto">
            <a:xfrm>
              <a:off x="2304" y="1824"/>
              <a:ext cx="19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2192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latin typeface="Times New Roman" pitchFamily="18" charset="0"/>
              </a:rPr>
              <a:t>Determining a </a:t>
            </a:r>
            <a:r>
              <a:rPr lang="en-US" sz="4400" dirty="0" smtClean="0">
                <a:solidFill>
                  <a:schemeClr val="tx2"/>
                </a:solidFill>
                <a:latin typeface="Times New Roman" pitchFamily="18" charset="0"/>
              </a:rPr>
              <a:t>Satellite’s </a:t>
            </a:r>
            <a:r>
              <a:rPr lang="en-US" sz="4400" dirty="0">
                <a:solidFill>
                  <a:schemeClr val="tx2"/>
                </a:solidFill>
                <a:latin typeface="Times New Roman" pitchFamily="18" charset="0"/>
              </a:rPr>
              <a:t>O</a:t>
            </a:r>
            <a:r>
              <a:rPr lang="en-US" sz="4400" dirty="0" smtClean="0">
                <a:solidFill>
                  <a:schemeClr val="tx2"/>
                </a:solidFill>
                <a:latin typeface="Times New Roman" pitchFamily="18" charset="0"/>
              </a:rPr>
              <a:t>rbital Period </a:t>
            </a:r>
            <a:r>
              <a:rPr lang="en-US" sz="4400" dirty="0">
                <a:solidFill>
                  <a:schemeClr val="tx2"/>
                </a:solidFill>
                <a:latin typeface="Times New Roman" pitchFamily="18" charset="0"/>
              </a:rPr>
              <a:t>from its </a:t>
            </a:r>
            <a:r>
              <a:rPr lang="en-US" sz="4400" dirty="0" smtClean="0">
                <a:solidFill>
                  <a:schemeClr val="tx2"/>
                </a:solidFill>
                <a:latin typeface="Times New Roman" pitchFamily="18" charset="0"/>
              </a:rPr>
              <a:t>Ground </a:t>
            </a:r>
            <a:r>
              <a:rPr lang="en-US" sz="4400" dirty="0">
                <a:solidFill>
                  <a:schemeClr val="tx2"/>
                </a:solidFill>
                <a:latin typeface="Times New Roman" pitchFamily="18" charset="0"/>
              </a:rPr>
              <a:t>T</a:t>
            </a:r>
            <a:r>
              <a:rPr lang="en-US" sz="4400" dirty="0" smtClean="0">
                <a:solidFill>
                  <a:schemeClr val="tx2"/>
                </a:solidFill>
                <a:latin typeface="Times New Roman" pitchFamily="18" charset="0"/>
              </a:rPr>
              <a:t>race</a:t>
            </a:r>
            <a:r>
              <a:rPr lang="en-US" sz="4400" dirty="0">
                <a:solidFill>
                  <a:schemeClr val="tx2"/>
                </a:solidFill>
                <a:latin typeface="Times New Roman" pitchFamily="18" charset="0"/>
              </a:rPr>
              <a:t>	</a:t>
            </a:r>
          </a:p>
        </p:txBody>
      </p:sp>
      <p:sp>
        <p:nvSpPr>
          <p:cNvPr id="51204" name="Text Box 4"/>
          <p:cNvSpPr txBox="1">
            <a:spLocks noChangeArrowheads="1"/>
          </p:cNvSpPr>
          <p:nvPr/>
        </p:nvSpPr>
        <p:spPr bwMode="auto">
          <a:xfrm>
            <a:off x="1371600" y="1524000"/>
            <a:ext cx="76200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buFont typeface="+mj-lt"/>
              <a:buAutoNum type="arabicPeriod"/>
            </a:pPr>
            <a:r>
              <a:rPr lang="en-US" sz="2400" dirty="0" smtClean="0">
                <a:latin typeface="Times New Roman" pitchFamily="18" charset="0"/>
              </a:rPr>
              <a:t>Recall </a:t>
            </a:r>
            <a:r>
              <a:rPr lang="en-US" sz="2400" dirty="0">
                <a:latin typeface="Times New Roman" pitchFamily="18" charset="0"/>
              </a:rPr>
              <a:t>that the orbit of a satellite remains fixed in space, and the </a:t>
            </a:r>
            <a:r>
              <a:rPr lang="en-US" sz="2400" dirty="0" smtClean="0">
                <a:latin typeface="Times New Roman" pitchFamily="18" charset="0"/>
              </a:rPr>
              <a:t>Earth </a:t>
            </a:r>
            <a:r>
              <a:rPr lang="en-US" sz="2400" dirty="0">
                <a:latin typeface="Times New Roman" pitchFamily="18" charset="0"/>
              </a:rPr>
              <a:t>rotates underneath it</a:t>
            </a:r>
            <a:r>
              <a:rPr lang="en-US" sz="2400" dirty="0" smtClean="0">
                <a:latin typeface="Times New Roman" pitchFamily="18" charset="0"/>
              </a:rPr>
              <a:t>.</a:t>
            </a:r>
          </a:p>
          <a:p>
            <a:pPr marL="457200" indent="-457200" eaLnBrk="1" hangingPunct="1">
              <a:buFont typeface="+mj-lt"/>
              <a:buAutoNum type="arabicPeriod"/>
            </a:pPr>
            <a:r>
              <a:rPr lang="en-US" sz="2400" dirty="0" smtClean="0">
                <a:latin typeface="Times New Roman" pitchFamily="18" charset="0"/>
              </a:rPr>
              <a:t>The westward regression of the ground trace is due to the rotation of the Earth.</a:t>
            </a:r>
          </a:p>
          <a:p>
            <a:pPr marL="457200" indent="-457200" eaLnBrk="1" hangingPunct="1">
              <a:buFont typeface="+mj-lt"/>
              <a:buAutoNum type="arabicPeriod"/>
            </a:pPr>
            <a:r>
              <a:rPr lang="en-US" sz="2400" dirty="0" smtClean="0">
                <a:latin typeface="Times New Roman" pitchFamily="18" charset="0"/>
              </a:rPr>
              <a:t>Determine how many minutes it takes for the Earth to rotate one degree:</a:t>
            </a:r>
          </a:p>
          <a:p>
            <a:pPr eaLnBrk="1" hangingPunct="1"/>
            <a:r>
              <a:rPr lang="en-US" sz="2400" dirty="0" smtClean="0">
                <a:latin typeface="Times New Roman" pitchFamily="18" charset="0"/>
              </a:rPr>
              <a:t>	1440 minutes/360 degrees =  4min/degree</a:t>
            </a:r>
          </a:p>
          <a:p>
            <a:pPr marL="457200" indent="-457200" eaLnBrk="1" hangingPunct="1">
              <a:buAutoNum type="arabicPeriod" startAt="4"/>
            </a:pPr>
            <a:r>
              <a:rPr lang="en-US" sz="2400" dirty="0" smtClean="0">
                <a:latin typeface="Times New Roman" pitchFamily="18" charset="0"/>
              </a:rPr>
              <a:t>Determine how many degrees per pass the satellite’s orbit regresses on consecutive orbits (equatorial crossing is a common reference point). We’ll use 25 degrees as an example.</a:t>
            </a:r>
          </a:p>
          <a:p>
            <a:pPr marL="457200" indent="-457200" eaLnBrk="1" hangingPunct="1">
              <a:buAutoNum type="arabicPeriod" startAt="4"/>
            </a:pPr>
            <a:r>
              <a:rPr lang="en-US" sz="2400" dirty="0" smtClean="0">
                <a:latin typeface="Times New Roman" pitchFamily="18" charset="0"/>
              </a:rPr>
              <a:t>How long did it take the Earth to rotate this many degrees? That’s the period of the satellite.</a:t>
            </a:r>
          </a:p>
          <a:p>
            <a:pPr marL="457200" indent="-457200" eaLnBrk="1" hangingPunct="1"/>
            <a:r>
              <a:rPr lang="en-US" sz="2400" dirty="0" smtClean="0">
                <a:latin typeface="Times New Roman" pitchFamily="18" charset="0"/>
              </a:rPr>
              <a:t>		25degrees * 4min/degree = </a:t>
            </a:r>
            <a:r>
              <a:rPr lang="en-US" sz="2400" dirty="0" smtClean="0">
                <a:solidFill>
                  <a:schemeClr val="accent2"/>
                </a:solidFill>
                <a:latin typeface="Times New Roman" pitchFamily="18" charset="0"/>
              </a:rPr>
              <a:t>100 minutes</a:t>
            </a:r>
          </a:p>
          <a:p>
            <a:pPr marL="457200" indent="-457200" eaLnBrk="1" hangingPunct="1"/>
            <a:endParaRPr lang="en-US" sz="2000" dirty="0">
              <a:latin typeface="Times New Roman" pitchFamily="18" charset="0"/>
            </a:endParaRPr>
          </a:p>
          <a:p>
            <a:pPr eaLnBrk="1" hangingPunct="1"/>
            <a:endParaRPr lang="en-US" sz="2000" dirty="0" smtClean="0">
              <a:latin typeface="Times New Roman" pitchFamily="18" charset="0"/>
            </a:endParaRPr>
          </a:p>
        </p:txBody>
      </p:sp>
      <p:pic>
        <p:nvPicPr>
          <p:cNvPr id="31748" name="Picture 5"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9600"/>
            <a:ext cx="11493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additive="base">
                                        <p:cTn id="7" dur="500" fill="hold"/>
                                        <p:tgtEl>
                                          <p:spTgt spid="5120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204">
                                            <p:txEl>
                                              <p:pRg st="2" end="2"/>
                                            </p:txEl>
                                          </p:spTgt>
                                        </p:tgtEl>
                                        <p:attrNameLst>
                                          <p:attrName>style.visibility</p:attrName>
                                        </p:attrNameLst>
                                      </p:cBhvr>
                                      <p:to>
                                        <p:strVal val="visible"/>
                                      </p:to>
                                    </p:set>
                                    <p:anim calcmode="lin" valueType="num">
                                      <p:cBhvr additive="base">
                                        <p:cTn id="19" dur="500" fill="hold"/>
                                        <p:tgtEl>
                                          <p:spTgt spid="5120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1204">
                                            <p:txEl>
                                              <p:pRg st="3" end="3"/>
                                            </p:txEl>
                                          </p:spTgt>
                                        </p:tgtEl>
                                        <p:attrNameLst>
                                          <p:attrName>style.visibility</p:attrName>
                                        </p:attrNameLst>
                                      </p:cBhvr>
                                      <p:to>
                                        <p:strVal val="visible"/>
                                      </p:to>
                                    </p:set>
                                    <p:anim calcmode="lin" valueType="num">
                                      <p:cBhvr additive="base">
                                        <p:cTn id="25" dur="500" fill="hold"/>
                                        <p:tgtEl>
                                          <p:spTgt spid="5120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1204">
                                            <p:txEl>
                                              <p:pRg st="4" end="4"/>
                                            </p:txEl>
                                          </p:spTgt>
                                        </p:tgtEl>
                                        <p:attrNameLst>
                                          <p:attrName>style.visibility</p:attrName>
                                        </p:attrNameLst>
                                      </p:cBhvr>
                                      <p:to>
                                        <p:strVal val="visible"/>
                                      </p:to>
                                    </p:set>
                                    <p:anim calcmode="lin" valueType="num">
                                      <p:cBhvr additive="base">
                                        <p:cTn id="31" dur="500" fill="hold"/>
                                        <p:tgtEl>
                                          <p:spTgt spid="5120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1204">
                                            <p:txEl>
                                              <p:pRg st="5" end="5"/>
                                            </p:txEl>
                                          </p:spTgt>
                                        </p:tgtEl>
                                        <p:attrNameLst>
                                          <p:attrName>style.visibility</p:attrName>
                                        </p:attrNameLst>
                                      </p:cBhvr>
                                      <p:to>
                                        <p:strVal val="visible"/>
                                      </p:to>
                                    </p:set>
                                    <p:anim calcmode="lin" valueType="num">
                                      <p:cBhvr additive="base">
                                        <p:cTn id="37" dur="500" fill="hold"/>
                                        <p:tgtEl>
                                          <p:spTgt spid="5120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20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1204">
                                            <p:txEl>
                                              <p:pRg st="6" end="6"/>
                                            </p:txEl>
                                          </p:spTgt>
                                        </p:tgtEl>
                                        <p:attrNameLst>
                                          <p:attrName>style.visibility</p:attrName>
                                        </p:attrNameLst>
                                      </p:cBhvr>
                                      <p:to>
                                        <p:strVal val="visible"/>
                                      </p:to>
                                    </p:set>
                                    <p:anim calcmode="lin" valueType="num">
                                      <p:cBhvr additive="base">
                                        <p:cTn id="43" dur="500" fill="hold"/>
                                        <p:tgtEl>
                                          <p:spTgt spid="5120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120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152400"/>
            <a:ext cx="8991600" cy="1143000"/>
          </a:xfrm>
        </p:spPr>
        <p:txBody>
          <a:bodyPr/>
          <a:lstStyle/>
          <a:p>
            <a:pPr eaLnBrk="1" hangingPunct="1"/>
            <a:r>
              <a:rPr lang="en-US" dirty="0" smtClean="0"/>
              <a:t>Right Ascension of the Ascending Node (RAAN, </a:t>
            </a:r>
            <a:r>
              <a:rPr lang="en-US" dirty="0" smtClean="0">
                <a:latin typeface="Symbol" pitchFamily="18" charset="2"/>
              </a:rPr>
              <a:t>W</a:t>
            </a:r>
            <a:r>
              <a:rPr lang="en-US" dirty="0" smtClean="0"/>
              <a:t> )</a:t>
            </a:r>
          </a:p>
        </p:txBody>
      </p:sp>
      <p:sp>
        <p:nvSpPr>
          <p:cNvPr id="6148" name="Text Box 3"/>
          <p:cNvSpPr txBox="1">
            <a:spLocks noChangeArrowheads="1"/>
          </p:cNvSpPr>
          <p:nvPr/>
        </p:nvSpPr>
        <p:spPr bwMode="auto">
          <a:xfrm>
            <a:off x="228600" y="1390471"/>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Satellites may have identical eccentricities, semi-major </a:t>
            </a:r>
            <a:r>
              <a:rPr lang="en-US" sz="2400" dirty="0" smtClean="0">
                <a:latin typeface="Times New Roman" pitchFamily="18" charset="0"/>
              </a:rPr>
              <a:t>axes, </a:t>
            </a:r>
            <a:r>
              <a:rPr lang="en-US" sz="2400" dirty="0">
                <a:latin typeface="Times New Roman" pitchFamily="18" charset="0"/>
              </a:rPr>
              <a:t>and inclinations (</a:t>
            </a:r>
            <a:r>
              <a:rPr lang="en-US" sz="2400" dirty="0" smtClean="0">
                <a:latin typeface="Times New Roman" pitchFamily="18" charset="0"/>
              </a:rPr>
              <a:t>e, a, </a:t>
            </a:r>
            <a:r>
              <a:rPr lang="en-US" sz="2400" dirty="0">
                <a:latin typeface="Times New Roman" pitchFamily="18" charset="0"/>
              </a:rPr>
              <a:t>and </a:t>
            </a:r>
            <a:r>
              <a:rPr lang="en-US" sz="2400" dirty="0" err="1">
                <a:latin typeface="Times New Roman" pitchFamily="18" charset="0"/>
              </a:rPr>
              <a:t>i</a:t>
            </a:r>
            <a:r>
              <a:rPr lang="en-US" sz="2400" dirty="0">
                <a:latin typeface="Times New Roman" pitchFamily="18" charset="0"/>
              </a:rPr>
              <a:t>) </a:t>
            </a:r>
            <a:r>
              <a:rPr lang="en-US" sz="2400" dirty="0" smtClean="0">
                <a:latin typeface="Times New Roman" pitchFamily="18" charset="0"/>
              </a:rPr>
              <a:t>yet may </a:t>
            </a:r>
            <a:r>
              <a:rPr lang="en-US" sz="2400" dirty="0">
                <a:latin typeface="Times New Roman" pitchFamily="18" charset="0"/>
              </a:rPr>
              <a:t>still be oriented differently in </a:t>
            </a:r>
            <a:r>
              <a:rPr lang="en-US" sz="2400" dirty="0" smtClean="0">
                <a:latin typeface="Times New Roman" pitchFamily="18" charset="0"/>
              </a:rPr>
              <a:t>space – they </a:t>
            </a:r>
            <a:r>
              <a:rPr lang="en-US" sz="2400" dirty="0">
                <a:latin typeface="Times New Roman" pitchFamily="18" charset="0"/>
              </a:rPr>
              <a:t>can be “rotated” or “twisted” about the </a:t>
            </a:r>
            <a:r>
              <a:rPr lang="en-US" sz="2400" dirty="0" smtClean="0">
                <a:latin typeface="Times New Roman" pitchFamily="18" charset="0"/>
              </a:rPr>
              <a:t>Earth </a:t>
            </a:r>
            <a:r>
              <a:rPr lang="en-US" sz="2400" dirty="0">
                <a:latin typeface="Times New Roman" pitchFamily="18" charset="0"/>
              </a:rPr>
              <a:t>in various </a:t>
            </a:r>
            <a:r>
              <a:rPr lang="en-US" sz="2400" dirty="0" smtClean="0">
                <a:latin typeface="Times New Roman" pitchFamily="18" charset="0"/>
              </a:rPr>
              <a:t>ways. </a:t>
            </a:r>
            <a:endParaRPr lang="en-US" sz="2400" dirty="0">
              <a:latin typeface="Times New Roman" pitchFamily="18" charset="0"/>
            </a:endParaRPr>
          </a:p>
        </p:txBody>
      </p:sp>
      <p:sp>
        <p:nvSpPr>
          <p:cNvPr id="15366" name="Text Box 6"/>
          <p:cNvSpPr txBox="1">
            <a:spLocks noChangeArrowheads="1"/>
          </p:cNvSpPr>
          <p:nvPr/>
        </p:nvSpPr>
        <p:spPr bwMode="auto">
          <a:xfrm>
            <a:off x="5775325" y="2634198"/>
            <a:ext cx="32162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Each satellite here starts out </a:t>
            </a:r>
            <a:r>
              <a:rPr lang="en-US" sz="2400" dirty="0" smtClean="0">
                <a:latin typeface="Times New Roman" pitchFamily="18" charset="0"/>
              </a:rPr>
              <a:t>above </a:t>
            </a:r>
            <a:r>
              <a:rPr lang="en-US" sz="2400" dirty="0">
                <a:latin typeface="Times New Roman" pitchFamily="18" charset="0"/>
              </a:rPr>
              <a:t>a different longitude on the </a:t>
            </a:r>
            <a:r>
              <a:rPr lang="en-US" sz="2400" dirty="0" smtClean="0">
                <a:latin typeface="Times New Roman" pitchFamily="18" charset="0"/>
              </a:rPr>
              <a:t>Earth</a:t>
            </a:r>
            <a:r>
              <a:rPr lang="en-US" sz="2400" dirty="0">
                <a:latin typeface="Times New Roman" pitchFamily="18" charset="0"/>
              </a:rPr>
              <a:t>. However, longitude can’t be used as a reference </a:t>
            </a:r>
            <a:r>
              <a:rPr lang="en-US" sz="2400" dirty="0" smtClean="0">
                <a:latin typeface="Times New Roman" pitchFamily="18" charset="0"/>
              </a:rPr>
              <a:t>point </a:t>
            </a:r>
            <a:r>
              <a:rPr lang="en-US" sz="2400" dirty="0">
                <a:latin typeface="Times New Roman" pitchFamily="18" charset="0"/>
              </a:rPr>
              <a:t>because the </a:t>
            </a:r>
            <a:r>
              <a:rPr lang="en-US" sz="2400" dirty="0" smtClean="0">
                <a:latin typeface="Times New Roman" pitchFamily="18" charset="0"/>
              </a:rPr>
              <a:t>Earth </a:t>
            </a:r>
            <a:r>
              <a:rPr lang="en-US" sz="2400" dirty="0">
                <a:latin typeface="Times New Roman" pitchFamily="18" charset="0"/>
              </a:rPr>
              <a:t>will rotate underneath the orbits, changing the reference longitude on each satellite pass.</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59" y="2590800"/>
            <a:ext cx="4701443"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ox(in)">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62000" y="-76200"/>
            <a:ext cx="7772400" cy="1143000"/>
          </a:xfrm>
        </p:spPr>
        <p:txBody>
          <a:bodyPr/>
          <a:lstStyle/>
          <a:p>
            <a:pPr eaLnBrk="1" hangingPunct="1"/>
            <a:r>
              <a:rPr lang="en-US" dirty="0" smtClean="0"/>
              <a:t>RAAN</a:t>
            </a:r>
          </a:p>
        </p:txBody>
      </p:sp>
      <p:sp>
        <p:nvSpPr>
          <p:cNvPr id="7172" name="Text Box 3"/>
          <p:cNvSpPr txBox="1">
            <a:spLocks noChangeArrowheads="1"/>
          </p:cNvSpPr>
          <p:nvPr/>
        </p:nvSpPr>
        <p:spPr bwMode="auto">
          <a:xfrm>
            <a:off x="5791200" y="1066800"/>
            <a:ext cx="32988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Right ascension of the ascending node is the angle measured along the equatorial plane between a vector pointing to a fixed reference point in space (the first point of Aries, also known as the vernal equinox) and the point on the orbit where the orbital motion is from south to north across the equator (this point is called the ascending node).</a:t>
            </a:r>
          </a:p>
        </p:txBody>
      </p:sp>
      <p:sp>
        <p:nvSpPr>
          <p:cNvPr id="7173" name="Text Box 7"/>
          <p:cNvSpPr txBox="1">
            <a:spLocks noChangeArrowheads="1"/>
          </p:cNvSpPr>
          <p:nvPr/>
        </p:nvSpPr>
        <p:spPr bwMode="auto">
          <a:xfrm>
            <a:off x="3276600" y="5045075"/>
            <a:ext cx="1676400" cy="18129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Symbol" pitchFamily="18" charset="2"/>
              <a:buChar char="W"/>
            </a:pPr>
            <a:r>
              <a:rPr lang="en-US" sz="2800" b="1" dirty="0">
                <a:solidFill>
                  <a:srgbClr val="FF3399"/>
                </a:solidFill>
                <a:latin typeface="Times New Roman" pitchFamily="18" charset="0"/>
              </a:rPr>
              <a:t> = 0</a:t>
            </a:r>
            <a:r>
              <a:rPr lang="en-US" sz="2800" b="1" baseline="30000" dirty="0">
                <a:solidFill>
                  <a:srgbClr val="FF3399"/>
                </a:solidFill>
                <a:latin typeface="Symbol" pitchFamily="18" charset="2"/>
              </a:rPr>
              <a:t>o</a:t>
            </a:r>
            <a:endParaRPr lang="en-US" sz="2800" b="1" baseline="30000" dirty="0">
              <a:solidFill>
                <a:srgbClr val="FFFF00"/>
              </a:solidFill>
              <a:latin typeface="Symbol" pitchFamily="18" charset="2"/>
            </a:endParaRPr>
          </a:p>
          <a:p>
            <a:pPr algn="ctr" eaLnBrk="1" hangingPunct="1">
              <a:buFont typeface="Symbol" pitchFamily="18" charset="2"/>
              <a:buChar char="W"/>
            </a:pPr>
            <a:r>
              <a:rPr lang="en-US" sz="2800" b="1" dirty="0">
                <a:solidFill>
                  <a:srgbClr val="FFCC00"/>
                </a:solidFill>
                <a:latin typeface="Symbol" pitchFamily="18" charset="2"/>
              </a:rPr>
              <a:t> = 30</a:t>
            </a:r>
            <a:r>
              <a:rPr lang="en-US" sz="2800" b="1" baseline="30000" dirty="0">
                <a:solidFill>
                  <a:srgbClr val="FFCC00"/>
                </a:solidFill>
                <a:latin typeface="Symbol" pitchFamily="18" charset="2"/>
              </a:rPr>
              <a:t>o</a:t>
            </a:r>
          </a:p>
          <a:p>
            <a:pPr algn="ctr" eaLnBrk="1" hangingPunct="1">
              <a:buFont typeface="Symbol" pitchFamily="18" charset="2"/>
              <a:buChar char="W"/>
            </a:pPr>
            <a:r>
              <a:rPr lang="en-US" sz="2800" b="1" dirty="0">
                <a:solidFill>
                  <a:srgbClr val="0099FF"/>
                </a:solidFill>
                <a:latin typeface="Symbol" pitchFamily="18" charset="2"/>
              </a:rPr>
              <a:t> = 60</a:t>
            </a:r>
            <a:r>
              <a:rPr lang="en-US" sz="2800" b="1" baseline="30000" dirty="0">
                <a:solidFill>
                  <a:srgbClr val="0099FF"/>
                </a:solidFill>
                <a:latin typeface="Symbol" pitchFamily="18" charset="2"/>
              </a:rPr>
              <a:t>o</a:t>
            </a:r>
          </a:p>
          <a:p>
            <a:pPr algn="ctr" eaLnBrk="1" hangingPunct="1">
              <a:buFont typeface="Symbol" pitchFamily="18" charset="2"/>
              <a:buChar char="W"/>
            </a:pPr>
            <a:r>
              <a:rPr lang="en-US" sz="2800" b="1" dirty="0">
                <a:solidFill>
                  <a:srgbClr val="00FF00"/>
                </a:solidFill>
                <a:latin typeface="Symbol" pitchFamily="18" charset="2"/>
              </a:rPr>
              <a:t> = 90</a:t>
            </a:r>
            <a:r>
              <a:rPr lang="en-US" sz="2800" b="1" baseline="30000" dirty="0">
                <a:solidFill>
                  <a:srgbClr val="00FF00"/>
                </a:solidFill>
                <a:latin typeface="Symbol" pitchFamily="18" charset="2"/>
              </a:rPr>
              <a:t>o</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49339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Ellipse?</a:t>
            </a:r>
            <a:endParaRPr lang="en-US" dirty="0"/>
          </a:p>
        </p:txBody>
      </p:sp>
      <p:pic>
        <p:nvPicPr>
          <p:cNvPr id="100354" name="Picture 2" descr="C:\Users\gholt\Documents\PLTW\AeroSpace_Rewrite\AE File Structure_Edit me!!!!!!!!!!!\AE_FT2010\Lessons\Unit_3\PLTW_Internal_Documents\AE U3_Images with sources\bsf16-15.gif"/>
          <p:cNvPicPr>
            <a:picLocks noChangeAspect="1" noChangeArrowheads="1"/>
          </p:cNvPicPr>
          <p:nvPr/>
        </p:nvPicPr>
        <p:blipFill>
          <a:blip r:embed="rId2" cstate="print"/>
          <a:srcRect/>
          <a:stretch>
            <a:fillRect/>
          </a:stretch>
        </p:blipFill>
        <p:spPr bwMode="auto">
          <a:xfrm>
            <a:off x="1219200" y="1752600"/>
            <a:ext cx="7110537" cy="2971800"/>
          </a:xfrm>
          <a:prstGeom prst="rect">
            <a:avLst/>
          </a:prstGeom>
          <a:noFill/>
        </p:spPr>
      </p:pic>
      <p:sp>
        <p:nvSpPr>
          <p:cNvPr id="4" name="Text Box 5"/>
          <p:cNvSpPr txBox="1">
            <a:spLocks noChangeArrowheads="1"/>
          </p:cNvSpPr>
          <p:nvPr/>
        </p:nvSpPr>
        <p:spPr bwMode="auto">
          <a:xfrm>
            <a:off x="381000" y="50292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An ellipse is the two-dimensional shape that is produced by a plane fully intersecting a cone.</a:t>
            </a:r>
          </a:p>
          <a:p>
            <a:pPr eaLnBrk="1" hangingPunct="1">
              <a:buFont typeface="Arial" pitchFamily="34" charset="0"/>
              <a:buChar char="•"/>
            </a:pPr>
            <a:r>
              <a:rPr lang="en-US" sz="2400" dirty="0" smtClean="0">
                <a:latin typeface="Times New Roman" pitchFamily="18" charset="0"/>
              </a:rPr>
              <a:t> Note that a plane intersecting the cone at a angle perpendicular to the cone’s center line will form a special ellipse called a circle.</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3400" y="76200"/>
            <a:ext cx="7467600" cy="1219200"/>
          </a:xfrm>
        </p:spPr>
        <p:txBody>
          <a:bodyPr/>
          <a:lstStyle/>
          <a:p>
            <a:pPr eaLnBrk="1" hangingPunct="1"/>
            <a:r>
              <a:rPr lang="en-US" dirty="0" smtClean="0"/>
              <a:t>Argument of Perigee (</a:t>
            </a:r>
            <a:r>
              <a:rPr lang="en-US" dirty="0" smtClean="0">
                <a:latin typeface="Symbol" pitchFamily="18" charset="2"/>
              </a:rPr>
              <a:t>w)</a:t>
            </a:r>
            <a:endParaRPr lang="en-US" dirty="0" smtClean="0"/>
          </a:p>
        </p:txBody>
      </p:sp>
      <p:sp>
        <p:nvSpPr>
          <p:cNvPr id="8196" name="Text Box 3"/>
          <p:cNvSpPr txBox="1">
            <a:spLocks noChangeArrowheads="1"/>
          </p:cNvSpPr>
          <p:nvPr/>
        </p:nvSpPr>
        <p:spPr bwMode="auto">
          <a:xfrm>
            <a:off x="5638800" y="3811012"/>
            <a:ext cx="2514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dirty="0">
              <a:latin typeface="Times New Roman" pitchFamily="18" charset="0"/>
            </a:endParaRPr>
          </a:p>
          <a:p>
            <a:pPr eaLnBrk="1" hangingPunct="1"/>
            <a:r>
              <a:rPr lang="en-US" sz="2400" dirty="0">
                <a:latin typeface="Times New Roman" pitchFamily="18" charset="0"/>
              </a:rPr>
              <a:t>It is measured as the angle from the ascending node to the perigee point in the direction of the satellite’s motion.</a:t>
            </a:r>
          </a:p>
        </p:txBody>
      </p:sp>
      <p:sp>
        <p:nvSpPr>
          <p:cNvPr id="8197" name="Text Box 7"/>
          <p:cNvSpPr txBox="1">
            <a:spLocks noChangeArrowheads="1"/>
          </p:cNvSpPr>
          <p:nvPr/>
        </p:nvSpPr>
        <p:spPr bwMode="auto">
          <a:xfrm>
            <a:off x="441325" y="947738"/>
            <a:ext cx="8653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Orbits may have the same e, a, </a:t>
            </a:r>
            <a:r>
              <a:rPr lang="en-US" sz="2400" dirty="0" smtClean="0">
                <a:latin typeface="Times New Roman" pitchFamily="18" charset="0"/>
              </a:rPr>
              <a:t>I, </a:t>
            </a:r>
            <a:r>
              <a:rPr lang="en-US" sz="2400" dirty="0">
                <a:latin typeface="Times New Roman" pitchFamily="18" charset="0"/>
              </a:rPr>
              <a:t>and </a:t>
            </a:r>
            <a:r>
              <a:rPr lang="en-US" sz="2400" dirty="0" smtClean="0">
                <a:latin typeface="Symbol" pitchFamily="18" charset="2"/>
              </a:rPr>
              <a:t>W,</a:t>
            </a:r>
            <a:r>
              <a:rPr lang="en-US" sz="2400" dirty="0" smtClean="0">
                <a:latin typeface="Times New Roman" pitchFamily="18" charset="0"/>
              </a:rPr>
              <a:t> </a:t>
            </a:r>
            <a:r>
              <a:rPr lang="en-US" sz="2400" dirty="0">
                <a:latin typeface="Times New Roman" pitchFamily="18" charset="0"/>
              </a:rPr>
              <a:t>yet </a:t>
            </a:r>
            <a:r>
              <a:rPr lang="en-US" sz="2400" dirty="0" smtClean="0">
                <a:latin typeface="Times New Roman" pitchFamily="18" charset="0"/>
              </a:rPr>
              <a:t>may still </a:t>
            </a:r>
            <a:r>
              <a:rPr lang="en-US" sz="2400" dirty="0">
                <a:latin typeface="Times New Roman" pitchFamily="18" charset="0"/>
              </a:rPr>
              <a:t>have different orientations around the </a:t>
            </a:r>
            <a:r>
              <a:rPr lang="en-US" sz="2400" dirty="0" smtClean="0">
                <a:latin typeface="Times New Roman" pitchFamily="18" charset="0"/>
              </a:rPr>
              <a:t>Earth</a:t>
            </a:r>
            <a:r>
              <a:rPr lang="en-US" sz="2400" dirty="0">
                <a:latin typeface="Times New Roman" pitchFamily="18" charset="0"/>
              </a:rPr>
              <a:t>. </a:t>
            </a:r>
            <a:r>
              <a:rPr lang="en-US" sz="2400" dirty="0" smtClean="0">
                <a:latin typeface="Times New Roman" pitchFamily="18" charset="0"/>
              </a:rPr>
              <a:t>The </a:t>
            </a:r>
            <a:r>
              <a:rPr lang="en-US" sz="2400" dirty="0">
                <a:latin typeface="Times New Roman" pitchFamily="18" charset="0"/>
              </a:rPr>
              <a:t>location of their perigee point can vary within the orbital plane. </a:t>
            </a:r>
          </a:p>
        </p:txBody>
      </p:sp>
      <p:sp>
        <p:nvSpPr>
          <p:cNvPr id="17416" name="Text Box 8"/>
          <p:cNvSpPr txBox="1">
            <a:spLocks noChangeArrowheads="1"/>
          </p:cNvSpPr>
          <p:nvPr/>
        </p:nvSpPr>
        <p:spPr bwMode="auto">
          <a:xfrm>
            <a:off x="8056562" y="4743450"/>
            <a:ext cx="1087438" cy="2114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Font typeface="Symbol" pitchFamily="18" charset="2"/>
              <a:buChar char="w"/>
              <a:defRPr/>
            </a:pPr>
            <a:r>
              <a:rPr lang="en-US" sz="2000" b="1" dirty="0">
                <a:solidFill>
                  <a:schemeClr val="folHlink"/>
                </a:solidFill>
                <a:latin typeface="Times New Roman" pitchFamily="18" charset="0"/>
              </a:rPr>
              <a:t>= 0</a:t>
            </a:r>
            <a:r>
              <a:rPr lang="en-US" sz="2000" b="1" baseline="30000" dirty="0">
                <a:solidFill>
                  <a:schemeClr val="folHlink"/>
                </a:solidFill>
                <a:latin typeface="Symbol" pitchFamily="18" charset="2"/>
              </a:rPr>
              <a:t>o</a:t>
            </a:r>
          </a:p>
          <a:p>
            <a:pPr eaLnBrk="1" hangingPunct="1">
              <a:buFont typeface="Symbol" pitchFamily="18" charset="2"/>
              <a:buChar char="w"/>
              <a:defRPr/>
            </a:pPr>
            <a:endParaRPr lang="en-US" sz="2000" b="1" baseline="30000" dirty="0">
              <a:solidFill>
                <a:schemeClr val="folHlink"/>
              </a:solidFill>
              <a:effectLst>
                <a:outerShdw blurRad="38100" dist="38100" dir="2700000" algn="tl">
                  <a:srgbClr val="C0C0C0"/>
                </a:outerShdw>
              </a:effectLst>
              <a:latin typeface="Symbol" pitchFamily="18" charset="2"/>
            </a:endParaRPr>
          </a:p>
          <a:p>
            <a:pPr eaLnBrk="1" hangingPunct="1">
              <a:buFont typeface="Symbol" pitchFamily="18" charset="2"/>
              <a:buChar char="w"/>
              <a:defRPr/>
            </a:pPr>
            <a:r>
              <a:rPr lang="en-US" sz="2000" b="1" baseline="30000" dirty="0">
                <a:solidFill>
                  <a:srgbClr val="9900CC"/>
                </a:solidFill>
                <a:latin typeface="Symbol" pitchFamily="18" charset="2"/>
              </a:rPr>
              <a:t> </a:t>
            </a:r>
            <a:r>
              <a:rPr lang="en-US" sz="2000" b="1" dirty="0">
                <a:solidFill>
                  <a:srgbClr val="9900CC"/>
                </a:solidFill>
                <a:latin typeface="Times New Roman" pitchFamily="18" charset="0"/>
              </a:rPr>
              <a:t>= 90</a:t>
            </a:r>
            <a:r>
              <a:rPr lang="en-US" sz="2000" b="1" baseline="30000" dirty="0">
                <a:solidFill>
                  <a:srgbClr val="9900CC"/>
                </a:solidFill>
                <a:latin typeface="Times New Roman" pitchFamily="18" charset="0"/>
              </a:rPr>
              <a:t>o</a:t>
            </a:r>
          </a:p>
          <a:p>
            <a:pPr eaLnBrk="1" hangingPunct="1">
              <a:buFont typeface="Symbol" pitchFamily="18" charset="2"/>
              <a:buChar char="w"/>
              <a:defRPr/>
            </a:pPr>
            <a:endParaRPr lang="en-US" sz="2000" b="1" baseline="30000" dirty="0">
              <a:solidFill>
                <a:schemeClr val="hlink"/>
              </a:solidFill>
              <a:latin typeface="Symbol" pitchFamily="18" charset="2"/>
            </a:endParaRPr>
          </a:p>
          <a:p>
            <a:pPr eaLnBrk="1" hangingPunct="1">
              <a:buFont typeface="Symbol" pitchFamily="18" charset="2"/>
              <a:buChar char="w"/>
              <a:defRPr/>
            </a:pPr>
            <a:r>
              <a:rPr lang="en-US" sz="2000" b="1" baseline="30000" dirty="0">
                <a:solidFill>
                  <a:schemeClr val="hlink"/>
                </a:solidFill>
                <a:latin typeface="Symbol" pitchFamily="18" charset="2"/>
              </a:rPr>
              <a:t> </a:t>
            </a:r>
            <a:r>
              <a:rPr lang="en-US" sz="2000" b="1" dirty="0">
                <a:solidFill>
                  <a:schemeClr val="hlink"/>
                </a:solidFill>
                <a:latin typeface="Times New Roman" pitchFamily="18" charset="0"/>
              </a:rPr>
              <a:t>= 180</a:t>
            </a:r>
            <a:r>
              <a:rPr lang="en-US" sz="2000" b="1" baseline="30000" dirty="0">
                <a:solidFill>
                  <a:schemeClr val="hlink"/>
                </a:solidFill>
                <a:latin typeface="Symbol" pitchFamily="18" charset="2"/>
              </a:rPr>
              <a:t>o</a:t>
            </a:r>
          </a:p>
          <a:p>
            <a:pPr eaLnBrk="1" hangingPunct="1">
              <a:buFont typeface="Symbol" pitchFamily="18" charset="2"/>
              <a:buChar char="w"/>
              <a:defRPr/>
            </a:pPr>
            <a:endParaRPr lang="en-US" sz="2000" b="1" baseline="30000" dirty="0">
              <a:solidFill>
                <a:schemeClr val="hlink"/>
              </a:solidFill>
              <a:latin typeface="Symbol" pitchFamily="18" charset="2"/>
            </a:endParaRPr>
          </a:p>
          <a:p>
            <a:pPr eaLnBrk="1" hangingPunct="1">
              <a:buFont typeface="Symbol" pitchFamily="18" charset="2"/>
              <a:buChar char="w"/>
              <a:defRPr/>
            </a:pPr>
            <a:r>
              <a:rPr lang="en-US" sz="2000" b="1" baseline="30000" dirty="0">
                <a:solidFill>
                  <a:srgbClr val="FFFF00"/>
                </a:solidFill>
                <a:effectLst>
                  <a:outerShdw blurRad="38100" dist="38100" dir="2700000" algn="tl">
                    <a:srgbClr val="C0C0C0"/>
                  </a:outerShdw>
                </a:effectLst>
                <a:latin typeface="Symbol" pitchFamily="18" charset="2"/>
              </a:rPr>
              <a:t> </a:t>
            </a:r>
            <a:r>
              <a:rPr lang="en-US" sz="2000" b="1" dirty="0">
                <a:solidFill>
                  <a:srgbClr val="FFFF00"/>
                </a:solidFill>
                <a:effectLst>
                  <a:outerShdw blurRad="38100" dist="38100" dir="2700000" algn="tl">
                    <a:srgbClr val="C0C0C0"/>
                  </a:outerShdw>
                </a:effectLst>
                <a:latin typeface="Times New Roman" pitchFamily="18" charset="0"/>
              </a:rPr>
              <a:t>= 270</a:t>
            </a:r>
            <a:r>
              <a:rPr lang="en-US" sz="2000" b="1" baseline="30000" dirty="0">
                <a:solidFill>
                  <a:srgbClr val="FFFF00"/>
                </a:solidFill>
                <a:effectLst>
                  <a:outerShdw blurRad="38100" dist="38100" dir="2700000" algn="tl">
                    <a:srgbClr val="C0C0C0"/>
                  </a:outerShdw>
                </a:effectLst>
                <a:latin typeface="Symbol" pitchFamily="18" charset="2"/>
              </a:rPr>
              <a:t>o</a:t>
            </a:r>
          </a:p>
          <a:p>
            <a:pPr eaLnBrk="1" hangingPunct="1">
              <a:buFont typeface="Symbol" pitchFamily="18" charset="2"/>
              <a:buChar char="w"/>
              <a:defRPr/>
            </a:pPr>
            <a:endParaRPr lang="en-US" sz="2000" b="1" baseline="30000" dirty="0">
              <a:solidFill>
                <a:schemeClr val="hlink"/>
              </a:solidFill>
              <a:latin typeface="Symbol" pitchFamily="18" charset="2"/>
            </a:endParaRPr>
          </a:p>
        </p:txBody>
      </p:sp>
      <p:sp>
        <p:nvSpPr>
          <p:cNvPr id="6" name="TextBox 5"/>
          <p:cNvSpPr txBox="1"/>
          <p:nvPr/>
        </p:nvSpPr>
        <p:spPr>
          <a:xfrm>
            <a:off x="5638800" y="1752600"/>
            <a:ext cx="3455988" cy="2585323"/>
          </a:xfrm>
          <a:prstGeom prst="rect">
            <a:avLst/>
          </a:prstGeom>
          <a:noFill/>
        </p:spPr>
        <p:txBody>
          <a:bodyPr wrap="square" rtlCol="0">
            <a:spAutoFit/>
          </a:bodyPr>
          <a:lstStyle/>
          <a:p>
            <a:r>
              <a:rPr lang="en-US" sz="2400" dirty="0" smtClean="0">
                <a:latin typeface="Times New Roman" pitchFamily="18" charset="0"/>
              </a:rPr>
              <a:t>Argument of perigee describes the orientation of the orbit within the orbital plane (where is apogee and where is perigee?).  </a:t>
            </a:r>
          </a:p>
          <a:p>
            <a:endParaRPr lang="en-US"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5973"/>
            <a:ext cx="5334000" cy="443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295400" y="76200"/>
            <a:ext cx="7523162" cy="871538"/>
          </a:xfrm>
        </p:spPr>
        <p:txBody>
          <a:bodyPr/>
          <a:lstStyle/>
          <a:p>
            <a:pPr eaLnBrk="1" hangingPunct="1"/>
            <a:r>
              <a:rPr lang="en-US" dirty="0"/>
              <a:t>True Anomaly (</a:t>
            </a:r>
            <a:r>
              <a:rPr lang="en-US" dirty="0">
                <a:solidFill>
                  <a:schemeClr val="tx1"/>
                </a:solidFill>
                <a:latin typeface="Symbol" pitchFamily="18" charset="2"/>
              </a:rPr>
              <a:t>u</a:t>
            </a:r>
            <a:r>
              <a:rPr lang="en-US" dirty="0">
                <a:solidFill>
                  <a:schemeClr val="tx1"/>
                </a:solidFill>
              </a:rPr>
              <a:t>)</a:t>
            </a:r>
            <a:endParaRPr lang="en-US" dirty="0" smtClean="0"/>
          </a:p>
        </p:txBody>
      </p:sp>
      <p:sp>
        <p:nvSpPr>
          <p:cNvPr id="8197" name="Text Box 7"/>
          <p:cNvSpPr txBox="1">
            <a:spLocks noChangeArrowheads="1"/>
          </p:cNvSpPr>
          <p:nvPr/>
        </p:nvSpPr>
        <p:spPr bwMode="auto">
          <a:xfrm>
            <a:off x="435769" y="762000"/>
            <a:ext cx="8653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After an orbit and its orientation have been thoroughly described, there must be a way to describe the satellite’s position within an orbit at any instant. </a:t>
            </a:r>
          </a:p>
        </p:txBody>
      </p:sp>
      <p:sp>
        <p:nvSpPr>
          <p:cNvPr id="6" name="TextBox 5"/>
          <p:cNvSpPr txBox="1"/>
          <p:nvPr/>
        </p:nvSpPr>
        <p:spPr>
          <a:xfrm>
            <a:off x="5638800" y="1752600"/>
            <a:ext cx="3455988" cy="4524315"/>
          </a:xfrm>
          <a:prstGeom prst="rect">
            <a:avLst/>
          </a:prstGeom>
          <a:noFill/>
        </p:spPr>
        <p:txBody>
          <a:bodyPr wrap="square" rtlCol="0">
            <a:spAutoFit/>
          </a:bodyPr>
          <a:lstStyle/>
          <a:p>
            <a:pPr eaLnBrk="1" hangingPunct="1"/>
            <a:r>
              <a:rPr lang="en-US" sz="2400" dirty="0">
                <a:latin typeface="Times New Roman" pitchFamily="18" charset="0"/>
              </a:rPr>
              <a:t>True anomaly is the angle between the perigee point and the satellite’s location (measured in the direction of the satellite’s motion). This value is constantly changing as the satellite moves in its orbit.</a:t>
            </a:r>
          </a:p>
          <a:p>
            <a:pPr eaLnBrk="1" hangingPunct="1"/>
            <a:endParaRPr lang="en-US" sz="2400" dirty="0">
              <a:latin typeface="Times New Roman" pitchFamily="18" charset="0"/>
            </a:endParaRPr>
          </a:p>
          <a:p>
            <a:pPr eaLnBrk="1" hangingPunct="1"/>
            <a:r>
              <a:rPr lang="en-US" sz="2400" dirty="0">
                <a:latin typeface="Times New Roman" pitchFamily="18" charset="0"/>
              </a:rPr>
              <a:t>True anomaly is 0 degrees at perigee, 180 degrees at apogee.</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06" y="2133600"/>
            <a:ext cx="5102369" cy="3957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613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228600"/>
            <a:ext cx="7772400" cy="1143000"/>
          </a:xfrm>
        </p:spPr>
        <p:txBody>
          <a:bodyPr/>
          <a:lstStyle/>
          <a:p>
            <a:pPr eaLnBrk="1" hangingPunct="1"/>
            <a:r>
              <a:rPr lang="en-US" dirty="0" smtClean="0"/>
              <a:t>Keplerian Elements in Review</a:t>
            </a:r>
          </a:p>
        </p:txBody>
      </p:sp>
      <p:sp>
        <p:nvSpPr>
          <p:cNvPr id="32771" name="Text Box 4"/>
          <p:cNvSpPr txBox="1">
            <a:spLocks noChangeArrowheads="1"/>
          </p:cNvSpPr>
          <p:nvPr/>
        </p:nvSpPr>
        <p:spPr bwMode="auto">
          <a:xfrm>
            <a:off x="990600" y="762000"/>
            <a:ext cx="648176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itchFamily="18" charset="0"/>
              </a:rPr>
              <a:t>The Keplerian element set consists of 6 parameters:</a:t>
            </a:r>
          </a:p>
          <a:p>
            <a:pPr eaLnBrk="1" hangingPunct="1"/>
            <a:endParaRPr lang="en-US" dirty="0">
              <a:latin typeface="Times New Roman" pitchFamily="18" charset="0"/>
            </a:endParaRPr>
          </a:p>
        </p:txBody>
      </p:sp>
      <p:sp>
        <p:nvSpPr>
          <p:cNvPr id="22533" name="Text Box 5"/>
          <p:cNvSpPr txBox="1">
            <a:spLocks noChangeArrowheads="1"/>
          </p:cNvSpPr>
          <p:nvPr/>
        </p:nvSpPr>
        <p:spPr bwMode="auto">
          <a:xfrm>
            <a:off x="1143000" y="1295400"/>
            <a:ext cx="66184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Two </a:t>
            </a:r>
            <a:r>
              <a:rPr lang="en-US" sz="2400" dirty="0">
                <a:latin typeface="Times New Roman" pitchFamily="18" charset="0"/>
              </a:rPr>
              <a:t>of these describe the size and shape of an orbit:</a:t>
            </a:r>
          </a:p>
        </p:txBody>
      </p:sp>
      <p:sp>
        <p:nvSpPr>
          <p:cNvPr id="22534" name="Text Box 6"/>
          <p:cNvSpPr txBox="1">
            <a:spLocks noChangeArrowheads="1"/>
          </p:cNvSpPr>
          <p:nvPr/>
        </p:nvSpPr>
        <p:spPr bwMode="auto">
          <a:xfrm>
            <a:off x="1066800" y="2667000"/>
            <a:ext cx="75071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latin typeface="Times New Roman" pitchFamily="18" charset="0"/>
              </a:rPr>
              <a:t>Three </a:t>
            </a:r>
            <a:r>
              <a:rPr lang="en-US" sz="2400" dirty="0">
                <a:latin typeface="Times New Roman" pitchFamily="18" charset="0"/>
              </a:rPr>
              <a:t>of these describe the orientation of the orbit in space:</a:t>
            </a:r>
          </a:p>
          <a:p>
            <a:pPr eaLnBrk="1" hangingPunct="1"/>
            <a:endParaRPr lang="en-US" dirty="0">
              <a:latin typeface="Times New Roman" pitchFamily="18" charset="0"/>
            </a:endParaRPr>
          </a:p>
        </p:txBody>
      </p:sp>
      <p:grpSp>
        <p:nvGrpSpPr>
          <p:cNvPr id="22542" name="Group 14"/>
          <p:cNvGrpSpPr>
            <a:grpSpLocks/>
          </p:cNvGrpSpPr>
          <p:nvPr/>
        </p:nvGrpSpPr>
        <p:grpSpPr bwMode="auto">
          <a:xfrm>
            <a:off x="1295400" y="1752600"/>
            <a:ext cx="2724150" cy="949325"/>
            <a:chOff x="806" y="1610"/>
            <a:chExt cx="1716" cy="598"/>
          </a:xfrm>
        </p:grpSpPr>
        <p:sp>
          <p:nvSpPr>
            <p:cNvPr id="32782" name="Text Box 7"/>
            <p:cNvSpPr txBox="1">
              <a:spLocks noChangeArrowheads="1"/>
            </p:cNvSpPr>
            <p:nvPr/>
          </p:nvSpPr>
          <p:spPr bwMode="auto">
            <a:xfrm>
              <a:off x="806" y="1610"/>
              <a:ext cx="13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solidFill>
                    <a:srgbClr val="0099FF"/>
                  </a:solidFill>
                  <a:latin typeface="Times New Roman" pitchFamily="18" charset="0"/>
                </a:rPr>
                <a:t>Eccentricity (e)</a:t>
              </a:r>
            </a:p>
          </p:txBody>
        </p:sp>
        <p:sp>
          <p:nvSpPr>
            <p:cNvPr id="32783" name="Text Box 8"/>
            <p:cNvSpPr txBox="1">
              <a:spLocks noChangeArrowheads="1"/>
            </p:cNvSpPr>
            <p:nvPr/>
          </p:nvSpPr>
          <p:spPr bwMode="auto">
            <a:xfrm>
              <a:off x="816" y="1920"/>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a:solidFill>
                    <a:srgbClr val="0099FF"/>
                  </a:solidFill>
                  <a:latin typeface="Times New Roman" pitchFamily="18" charset="0"/>
                </a:rPr>
                <a:t>Semi-major axis (a)</a:t>
              </a:r>
            </a:p>
          </p:txBody>
        </p:sp>
      </p:grpSp>
      <p:grpSp>
        <p:nvGrpSpPr>
          <p:cNvPr id="22543" name="Group 15"/>
          <p:cNvGrpSpPr>
            <a:grpSpLocks/>
          </p:cNvGrpSpPr>
          <p:nvPr/>
        </p:nvGrpSpPr>
        <p:grpSpPr bwMode="auto">
          <a:xfrm>
            <a:off x="1371600" y="3124200"/>
            <a:ext cx="5556250" cy="1476375"/>
            <a:chOff x="864" y="2570"/>
            <a:chExt cx="3500" cy="930"/>
          </a:xfrm>
        </p:grpSpPr>
        <p:sp>
          <p:nvSpPr>
            <p:cNvPr id="32779" name="Text Box 9"/>
            <p:cNvSpPr txBox="1">
              <a:spLocks noChangeArrowheads="1"/>
            </p:cNvSpPr>
            <p:nvPr/>
          </p:nvSpPr>
          <p:spPr bwMode="auto">
            <a:xfrm>
              <a:off x="902" y="2570"/>
              <a:ext cx="12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solidFill>
                    <a:srgbClr val="0099FF"/>
                  </a:solidFill>
                  <a:latin typeface="Times New Roman" pitchFamily="18" charset="0"/>
                </a:rPr>
                <a:t>Inclination (</a:t>
              </a:r>
              <a:r>
                <a:rPr lang="en-US" sz="2400" dirty="0" err="1">
                  <a:solidFill>
                    <a:srgbClr val="0099FF"/>
                  </a:solidFill>
                  <a:latin typeface="Times New Roman" pitchFamily="18" charset="0"/>
                </a:rPr>
                <a:t>i</a:t>
              </a:r>
              <a:r>
                <a:rPr lang="en-US" sz="2400" dirty="0">
                  <a:solidFill>
                    <a:srgbClr val="0099FF"/>
                  </a:solidFill>
                  <a:latin typeface="Times New Roman" pitchFamily="18" charset="0"/>
                </a:rPr>
                <a:t>)</a:t>
              </a:r>
            </a:p>
          </p:txBody>
        </p:sp>
        <p:sp>
          <p:nvSpPr>
            <p:cNvPr id="32780" name="Text Box 10"/>
            <p:cNvSpPr txBox="1">
              <a:spLocks noChangeArrowheads="1"/>
            </p:cNvSpPr>
            <p:nvPr/>
          </p:nvSpPr>
          <p:spPr bwMode="auto">
            <a:xfrm>
              <a:off x="912" y="2876"/>
              <a:ext cx="3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a:solidFill>
                    <a:srgbClr val="0099FF"/>
                  </a:solidFill>
                  <a:latin typeface="Times New Roman" pitchFamily="18" charset="0"/>
                </a:rPr>
                <a:t>Right ascension of the ascending node (</a:t>
              </a:r>
              <a:r>
                <a:rPr lang="en-US" sz="2400">
                  <a:solidFill>
                    <a:srgbClr val="0099FF"/>
                  </a:solidFill>
                  <a:latin typeface="Symbol" pitchFamily="18" charset="2"/>
                </a:rPr>
                <a:t>W)</a:t>
              </a:r>
              <a:endParaRPr lang="en-US" sz="2400">
                <a:solidFill>
                  <a:srgbClr val="0099FF"/>
                </a:solidFill>
                <a:latin typeface="Times New Roman" pitchFamily="18" charset="0"/>
              </a:endParaRPr>
            </a:p>
          </p:txBody>
        </p:sp>
        <p:sp>
          <p:nvSpPr>
            <p:cNvPr id="32781" name="Text Box 11"/>
            <p:cNvSpPr txBox="1">
              <a:spLocks noChangeArrowheads="1"/>
            </p:cNvSpPr>
            <p:nvPr/>
          </p:nvSpPr>
          <p:spPr bwMode="auto">
            <a:xfrm>
              <a:off x="864" y="3212"/>
              <a:ext cx="20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dirty="0">
                  <a:solidFill>
                    <a:srgbClr val="0099FF"/>
                  </a:solidFill>
                  <a:latin typeface="Times New Roman" pitchFamily="18" charset="0"/>
                </a:rPr>
                <a:t>Argument of perigee </a:t>
              </a:r>
              <a:r>
                <a:rPr lang="en-US" sz="2400" dirty="0">
                  <a:solidFill>
                    <a:srgbClr val="0099FF"/>
                  </a:solidFill>
                  <a:latin typeface="Symbol" pitchFamily="18" charset="2"/>
                </a:rPr>
                <a:t>(w)</a:t>
              </a:r>
            </a:p>
          </p:txBody>
        </p:sp>
      </p:grpSp>
      <p:sp>
        <p:nvSpPr>
          <p:cNvPr id="22540" name="Text Box 12"/>
          <p:cNvSpPr txBox="1">
            <a:spLocks noChangeArrowheads="1"/>
          </p:cNvSpPr>
          <p:nvPr/>
        </p:nvSpPr>
        <p:spPr bwMode="auto">
          <a:xfrm>
            <a:off x="914400" y="4595336"/>
            <a:ext cx="82750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latin typeface="Times New Roman" pitchFamily="18" charset="0"/>
              </a:rPr>
              <a:t>One of </a:t>
            </a:r>
            <a:r>
              <a:rPr lang="en-US" sz="2400" dirty="0">
                <a:latin typeface="Times New Roman" pitchFamily="18" charset="0"/>
              </a:rPr>
              <a:t>these describes the location of the satellite within the orbit:</a:t>
            </a:r>
          </a:p>
          <a:p>
            <a:pPr eaLnBrk="1" hangingPunct="1"/>
            <a:endParaRPr lang="en-US" dirty="0">
              <a:latin typeface="Times New Roman" pitchFamily="18" charset="0"/>
            </a:endParaRPr>
          </a:p>
        </p:txBody>
      </p:sp>
      <p:sp>
        <p:nvSpPr>
          <p:cNvPr id="22541" name="Text Box 13"/>
          <p:cNvSpPr txBox="1">
            <a:spLocks noChangeArrowheads="1"/>
          </p:cNvSpPr>
          <p:nvPr/>
        </p:nvSpPr>
        <p:spPr bwMode="auto">
          <a:xfrm>
            <a:off x="1524000" y="5029200"/>
            <a:ext cx="244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a:solidFill>
                  <a:srgbClr val="0099FF"/>
                </a:solidFill>
                <a:latin typeface="Times New Roman" pitchFamily="18" charset="0"/>
              </a:rPr>
              <a:t>True anomaly (</a:t>
            </a:r>
            <a:r>
              <a:rPr lang="en-US" sz="2400">
                <a:solidFill>
                  <a:srgbClr val="0099FF"/>
                </a:solidFill>
                <a:latin typeface="Symbol" pitchFamily="18" charset="2"/>
              </a:rPr>
              <a:t>u)</a:t>
            </a:r>
            <a:endParaRPr lang="en-US" sz="2400">
              <a:solidFill>
                <a:srgbClr val="0099FF"/>
              </a:solidFill>
              <a:latin typeface="Times New Roman" pitchFamily="18" charset="0"/>
            </a:endParaRPr>
          </a:p>
        </p:txBody>
      </p:sp>
      <p:sp>
        <p:nvSpPr>
          <p:cNvPr id="22544" name="Text Box 16"/>
          <p:cNvSpPr txBox="1">
            <a:spLocks noChangeArrowheads="1"/>
          </p:cNvSpPr>
          <p:nvPr/>
        </p:nvSpPr>
        <p:spPr bwMode="auto">
          <a:xfrm>
            <a:off x="152400" y="5486400"/>
            <a:ext cx="8839200" cy="1323439"/>
          </a:xfrm>
          <a:prstGeom prst="rect">
            <a:avLst/>
          </a:prstGeom>
          <a:noFill/>
          <a:ln w="28575">
            <a:solidFill>
              <a:srgbClr val="00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A </a:t>
            </a:r>
            <a:r>
              <a:rPr lang="en-US" sz="2000" dirty="0">
                <a:solidFill>
                  <a:srgbClr val="0099FF"/>
                </a:solidFill>
              </a:rPr>
              <a:t>time stamp, </a:t>
            </a:r>
            <a:r>
              <a:rPr lang="en-US" sz="2000" dirty="0"/>
              <a:t>referred to </a:t>
            </a:r>
            <a:r>
              <a:rPr lang="en-US" sz="2000" dirty="0" smtClean="0"/>
              <a:t>as an</a:t>
            </a:r>
            <a:r>
              <a:rPr lang="en-US" sz="2000" dirty="0" smtClean="0">
                <a:solidFill>
                  <a:srgbClr val="0099FF"/>
                </a:solidFill>
              </a:rPr>
              <a:t> “epoch,”</a:t>
            </a:r>
            <a:r>
              <a:rPr lang="en-US" sz="2000" dirty="0" smtClean="0"/>
              <a:t> </a:t>
            </a:r>
            <a:r>
              <a:rPr lang="en-US" sz="2000" dirty="0"/>
              <a:t>must also be included when providing a Keplerian </a:t>
            </a:r>
            <a:r>
              <a:rPr lang="en-US" sz="2000" dirty="0" smtClean="0"/>
              <a:t>element set. This is </a:t>
            </a:r>
            <a:r>
              <a:rPr lang="en-US" sz="2000" dirty="0"/>
              <a:t>so that it is known WHEN this set of values was </a:t>
            </a:r>
            <a:r>
              <a:rPr lang="en-US" sz="2000" dirty="0" smtClean="0"/>
              <a:t>accurate for </a:t>
            </a:r>
            <a:r>
              <a:rPr lang="en-US" sz="2000" dirty="0"/>
              <a:t>the satellite or when the “snapshot” of the orbit was taken.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Horizontal)">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barn(inHorizontal)">
                                      <p:cBhvr>
                                        <p:cTn id="12" dur="500"/>
                                        <p:tgtEl>
                                          <p:spTgt spid="22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barn(inHorizontal)">
                                      <p:cBhvr>
                                        <p:cTn id="17" dur="500"/>
                                        <p:tgtEl>
                                          <p:spTgt spid="22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22543"/>
                                        </p:tgtEl>
                                        <p:attrNameLst>
                                          <p:attrName>style.visibility</p:attrName>
                                        </p:attrNameLst>
                                      </p:cBhvr>
                                      <p:to>
                                        <p:strVal val="visible"/>
                                      </p:to>
                                    </p:set>
                                    <p:animEffect transition="in" filter="barn(inHorizontal)">
                                      <p:cBhvr>
                                        <p:cTn id="22" dur="500"/>
                                        <p:tgtEl>
                                          <p:spTgt spid="225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2540"/>
                                        </p:tgtEl>
                                        <p:attrNameLst>
                                          <p:attrName>style.visibility</p:attrName>
                                        </p:attrNameLst>
                                      </p:cBhvr>
                                      <p:to>
                                        <p:strVal val="visible"/>
                                      </p:to>
                                    </p:set>
                                    <p:animEffect transition="in" filter="barn(inHorizontal)">
                                      <p:cBhvr>
                                        <p:cTn id="27" dur="500"/>
                                        <p:tgtEl>
                                          <p:spTgt spid="225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2541"/>
                                        </p:tgtEl>
                                        <p:attrNameLst>
                                          <p:attrName>style.visibility</p:attrName>
                                        </p:attrNameLst>
                                      </p:cBhvr>
                                      <p:to>
                                        <p:strVal val="visible"/>
                                      </p:to>
                                    </p:set>
                                    <p:animEffect transition="in" filter="barn(inHorizontal)">
                                      <p:cBhvr>
                                        <p:cTn id="32" dur="500"/>
                                        <p:tgtEl>
                                          <p:spTgt spid="225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44"/>
                                        </p:tgtEl>
                                        <p:attrNameLst>
                                          <p:attrName>style.visibility</p:attrName>
                                        </p:attrNameLst>
                                      </p:cBhvr>
                                      <p:to>
                                        <p:strVal val="visible"/>
                                      </p:to>
                                    </p:set>
                                    <p:anim calcmode="lin" valueType="num">
                                      <p:cBhvr additive="base">
                                        <p:cTn id="37" dur="1000" fill="hold"/>
                                        <p:tgtEl>
                                          <p:spTgt spid="22544"/>
                                        </p:tgtEl>
                                        <p:attrNameLst>
                                          <p:attrName>ppt_x</p:attrName>
                                        </p:attrNameLst>
                                      </p:cBhvr>
                                      <p:tavLst>
                                        <p:tav tm="0">
                                          <p:val>
                                            <p:strVal val="#ppt_x"/>
                                          </p:val>
                                        </p:tav>
                                        <p:tav tm="100000">
                                          <p:val>
                                            <p:strVal val="#ppt_x"/>
                                          </p:val>
                                        </p:tav>
                                      </p:tavLst>
                                    </p:anim>
                                    <p:anim calcmode="lin" valueType="num">
                                      <p:cBhvr additive="base">
                                        <p:cTn id="38" dur="1000" fill="hold"/>
                                        <p:tgtEl>
                                          <p:spTgt spid="22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40" grpId="0" autoUpdateAnimBg="0"/>
      <p:bldP spid="22541" grpId="0" autoUpdateAnimBg="0"/>
      <p:bldP spid="225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7"/>
          <p:cNvSpPr>
            <a:spLocks noChangeArrowheads="1"/>
          </p:cNvSpPr>
          <p:nvPr/>
        </p:nvSpPr>
        <p:spPr bwMode="auto">
          <a:xfrm>
            <a:off x="6096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a:solidFill>
                  <a:schemeClr val="tx2"/>
                </a:solidFill>
                <a:latin typeface="Times New Roman" pitchFamily="18" charset="0"/>
              </a:rPr>
              <a:t>Kepler’s Laws</a:t>
            </a:r>
          </a:p>
        </p:txBody>
      </p:sp>
      <p:sp>
        <p:nvSpPr>
          <p:cNvPr id="88092" name="Text Box 28"/>
          <p:cNvSpPr txBox="1">
            <a:spLocks noChangeArrowheads="1"/>
          </p:cNvSpPr>
          <p:nvPr/>
        </p:nvSpPr>
        <p:spPr bwMode="auto">
          <a:xfrm>
            <a:off x="381000" y="990600"/>
            <a:ext cx="8305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a:latin typeface="Times New Roman" pitchFamily="18" charset="0"/>
              </a:rPr>
              <a:t>Kepler’s</a:t>
            </a:r>
            <a:r>
              <a:rPr lang="en-US" sz="2000" b="1" dirty="0">
                <a:latin typeface="Times New Roman" pitchFamily="18" charset="0"/>
              </a:rPr>
              <a:t> 1</a:t>
            </a:r>
            <a:r>
              <a:rPr lang="en-US" sz="2000" b="1" baseline="30000" dirty="0">
                <a:latin typeface="Times New Roman" pitchFamily="18" charset="0"/>
              </a:rPr>
              <a:t>st</a:t>
            </a:r>
            <a:r>
              <a:rPr lang="en-US" sz="2000" b="1" dirty="0">
                <a:latin typeface="Times New Roman" pitchFamily="18" charset="0"/>
              </a:rPr>
              <a:t> Law:</a:t>
            </a:r>
            <a:r>
              <a:rPr lang="en-US" sz="2000" dirty="0">
                <a:latin typeface="Times New Roman" pitchFamily="18" charset="0"/>
              </a:rPr>
              <a:t> Satellites will travel around Earth in elliptical paths with the center of Earth at one of the foci.</a:t>
            </a:r>
          </a:p>
        </p:txBody>
      </p:sp>
      <p:sp>
        <p:nvSpPr>
          <p:cNvPr id="88093" name="Text Box 29"/>
          <p:cNvSpPr txBox="1">
            <a:spLocks noChangeArrowheads="1"/>
          </p:cNvSpPr>
          <p:nvPr/>
        </p:nvSpPr>
        <p:spPr bwMode="auto">
          <a:xfrm>
            <a:off x="6477000" y="2743200"/>
            <a:ext cx="24511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Times New Roman" pitchFamily="18" charset="0"/>
              </a:rPr>
              <a:t>Translated, this means the speed of a satellite changes as the distance between it and Earth changes. At perigee a satellite is moving its </a:t>
            </a:r>
            <a:r>
              <a:rPr lang="en-US" sz="2000" dirty="0" smtClean="0">
                <a:latin typeface="Times New Roman" pitchFamily="18" charset="0"/>
              </a:rPr>
              <a:t>fastest; </a:t>
            </a:r>
            <a:r>
              <a:rPr lang="en-US" sz="2000" dirty="0">
                <a:latin typeface="Times New Roman" pitchFamily="18" charset="0"/>
              </a:rPr>
              <a:t>at </a:t>
            </a:r>
            <a:r>
              <a:rPr lang="en-US" sz="2000" dirty="0" smtClean="0">
                <a:latin typeface="Times New Roman" pitchFamily="18" charset="0"/>
              </a:rPr>
              <a:t>apogee, it is moving </a:t>
            </a:r>
            <a:r>
              <a:rPr lang="en-US" sz="2000" dirty="0">
                <a:latin typeface="Times New Roman" pitchFamily="18" charset="0"/>
              </a:rPr>
              <a:t>its slowest.</a:t>
            </a:r>
          </a:p>
        </p:txBody>
      </p:sp>
      <p:grpSp>
        <p:nvGrpSpPr>
          <p:cNvPr id="88094" name="Group 30"/>
          <p:cNvGrpSpPr>
            <a:grpSpLocks/>
          </p:cNvGrpSpPr>
          <p:nvPr/>
        </p:nvGrpSpPr>
        <p:grpSpPr bwMode="auto">
          <a:xfrm>
            <a:off x="457200" y="5791200"/>
            <a:ext cx="8305800" cy="1009650"/>
            <a:chOff x="288" y="3648"/>
            <a:chExt cx="5232" cy="636"/>
          </a:xfrm>
        </p:grpSpPr>
        <p:sp>
          <p:nvSpPr>
            <p:cNvPr id="33804" name="Text Box 31"/>
            <p:cNvSpPr txBox="1">
              <a:spLocks noChangeArrowheads="1"/>
            </p:cNvSpPr>
            <p:nvPr/>
          </p:nvSpPr>
          <p:spPr bwMode="auto">
            <a:xfrm>
              <a:off x="288" y="3648"/>
              <a:ext cx="523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a:latin typeface="Times New Roman" pitchFamily="18" charset="0"/>
                </a:rPr>
                <a:t>Kepler’s</a:t>
              </a:r>
              <a:r>
                <a:rPr lang="en-US" sz="2000" b="1" dirty="0">
                  <a:latin typeface="Times New Roman" pitchFamily="18" charset="0"/>
                </a:rPr>
                <a:t> 3rd Law:</a:t>
              </a:r>
              <a:r>
                <a:rPr lang="en-US" sz="2000" dirty="0">
                  <a:latin typeface="Times New Roman" pitchFamily="18" charset="0"/>
                </a:rPr>
                <a:t> The period of an orbit (T) is </a:t>
              </a:r>
              <a:r>
                <a:rPr lang="en-US" sz="2000" dirty="0" smtClean="0">
                  <a:latin typeface="Times New Roman" pitchFamily="18" charset="0"/>
                </a:rPr>
                <a:t>related to </a:t>
              </a:r>
              <a:r>
                <a:rPr lang="en-US" sz="2000" dirty="0">
                  <a:latin typeface="Times New Roman" pitchFamily="18" charset="0"/>
                </a:rPr>
                <a:t>its semi-major axis (a) by:</a:t>
              </a:r>
            </a:p>
          </p:txBody>
        </p:sp>
        <p:grpSp>
          <p:nvGrpSpPr>
            <p:cNvPr id="33805" name="Group 32"/>
            <p:cNvGrpSpPr>
              <a:grpSpLocks/>
            </p:cNvGrpSpPr>
            <p:nvPr/>
          </p:nvGrpSpPr>
          <p:grpSpPr bwMode="auto">
            <a:xfrm>
              <a:off x="1680" y="3888"/>
              <a:ext cx="868" cy="396"/>
              <a:chOff x="1680" y="3888"/>
              <a:chExt cx="868" cy="396"/>
            </a:xfrm>
          </p:grpSpPr>
          <p:sp>
            <p:nvSpPr>
              <p:cNvPr id="33806" name="Text Box 33"/>
              <p:cNvSpPr txBox="1">
                <a:spLocks noChangeArrowheads="1"/>
              </p:cNvSpPr>
              <p:nvPr/>
            </p:nvSpPr>
            <p:spPr bwMode="auto">
              <a:xfrm>
                <a:off x="1680" y="3888"/>
                <a:ext cx="6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T</a:t>
                </a:r>
                <a:r>
                  <a:rPr lang="en-US" sz="2000" baseline="30000" dirty="0">
                    <a:latin typeface="Times New Roman" pitchFamily="18" charset="0"/>
                  </a:rPr>
                  <a:t>2 </a:t>
                </a:r>
                <a:r>
                  <a:rPr lang="en-US" dirty="0">
                    <a:latin typeface="Times New Roman" pitchFamily="18" charset="0"/>
                  </a:rPr>
                  <a:t>= </a:t>
                </a:r>
                <a:r>
                  <a:rPr lang="en-US" u="sng" dirty="0">
                    <a:latin typeface="Times New Roman" pitchFamily="18" charset="0"/>
                  </a:rPr>
                  <a:t>4</a:t>
                </a:r>
                <a:r>
                  <a:rPr lang="en-US" u="sng" dirty="0">
                    <a:latin typeface="Symbol" pitchFamily="18" charset="2"/>
                  </a:rPr>
                  <a:t>p</a:t>
                </a:r>
                <a:r>
                  <a:rPr lang="en-US" sz="2000" u="sng" baseline="30000" dirty="0">
                    <a:latin typeface="Times New Roman" pitchFamily="18" charset="0"/>
                  </a:rPr>
                  <a:t>2</a:t>
                </a:r>
              </a:p>
            </p:txBody>
          </p:sp>
          <p:sp>
            <p:nvSpPr>
              <p:cNvPr id="33807" name="Text Box 34"/>
              <p:cNvSpPr txBox="1">
                <a:spLocks noChangeArrowheads="1"/>
              </p:cNvSpPr>
              <p:nvPr/>
            </p:nvSpPr>
            <p:spPr bwMode="auto">
              <a:xfrm>
                <a:off x="2006" y="4053"/>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Symbol" pitchFamily="18" charset="2"/>
                  </a:rPr>
                  <a:t>m</a:t>
                </a:r>
              </a:p>
            </p:txBody>
          </p:sp>
          <p:sp>
            <p:nvSpPr>
              <p:cNvPr id="33808" name="Text Box 35"/>
              <p:cNvSpPr txBox="1">
                <a:spLocks noChangeArrowheads="1"/>
              </p:cNvSpPr>
              <p:nvPr/>
            </p:nvSpPr>
            <p:spPr bwMode="auto">
              <a:xfrm>
                <a:off x="2208" y="3936"/>
                <a:ext cx="3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 a</a:t>
                </a:r>
                <a:r>
                  <a:rPr lang="en-US" sz="2000" baseline="30000" dirty="0">
                    <a:latin typeface="Times New Roman" pitchFamily="18" charset="0"/>
                  </a:rPr>
                  <a:t>3</a:t>
                </a:r>
                <a:endParaRPr lang="en-US" dirty="0">
                  <a:latin typeface="Times New Roman" pitchFamily="18" charset="0"/>
                </a:endParaRPr>
              </a:p>
            </p:txBody>
          </p:sp>
        </p:grpSp>
      </p:grpSp>
      <p:grpSp>
        <p:nvGrpSpPr>
          <p:cNvPr id="88100" name="Group 36"/>
          <p:cNvGrpSpPr>
            <a:grpSpLocks/>
          </p:cNvGrpSpPr>
          <p:nvPr/>
        </p:nvGrpSpPr>
        <p:grpSpPr bwMode="auto">
          <a:xfrm>
            <a:off x="381000" y="1676400"/>
            <a:ext cx="8305800" cy="4060825"/>
            <a:chOff x="240" y="1056"/>
            <a:chExt cx="5232" cy="2558"/>
          </a:xfrm>
        </p:grpSpPr>
        <p:sp>
          <p:nvSpPr>
            <p:cNvPr id="33799" name="Text Box 37"/>
            <p:cNvSpPr txBox="1">
              <a:spLocks noChangeArrowheads="1"/>
            </p:cNvSpPr>
            <p:nvPr/>
          </p:nvSpPr>
          <p:spPr bwMode="auto">
            <a:xfrm>
              <a:off x="240" y="1056"/>
              <a:ext cx="523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a:latin typeface="Times New Roman" pitchFamily="18" charset="0"/>
                </a:rPr>
                <a:t>Kepler’s</a:t>
              </a:r>
              <a:r>
                <a:rPr lang="en-US" sz="2000" b="1" dirty="0">
                  <a:latin typeface="Times New Roman" pitchFamily="18" charset="0"/>
                </a:rPr>
                <a:t> 2nd Law:</a:t>
              </a:r>
              <a:r>
                <a:rPr lang="en-US" sz="2000" dirty="0">
                  <a:latin typeface="Times New Roman" pitchFamily="18" charset="0"/>
                </a:rPr>
                <a:t> A line drawn between Earth and a satellite will sweep out equal areas during equal time periods anywhere along the orbit.</a:t>
              </a:r>
            </a:p>
          </p:txBody>
        </p:sp>
        <p:grpSp>
          <p:nvGrpSpPr>
            <p:cNvPr id="33800" name="Group 38"/>
            <p:cNvGrpSpPr>
              <a:grpSpLocks/>
            </p:cNvGrpSpPr>
            <p:nvPr/>
          </p:nvGrpSpPr>
          <p:grpSpPr bwMode="auto">
            <a:xfrm>
              <a:off x="288" y="1536"/>
              <a:ext cx="3648" cy="2078"/>
              <a:chOff x="288" y="1536"/>
              <a:chExt cx="3648" cy="2078"/>
            </a:xfrm>
          </p:grpSpPr>
          <p:pic>
            <p:nvPicPr>
              <p:cNvPr id="33801" name="Picture 39" descr="2nd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536"/>
                <a:ext cx="3648" cy="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40"/>
              <p:cNvSpPr txBox="1">
                <a:spLocks noChangeArrowheads="1"/>
              </p:cNvSpPr>
              <p:nvPr/>
            </p:nvSpPr>
            <p:spPr bwMode="auto">
              <a:xfrm>
                <a:off x="480" y="2160"/>
                <a:ext cx="4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00"/>
                    </a:solidFill>
                    <a:latin typeface="Times New Roman" pitchFamily="18" charset="0"/>
                  </a:rPr>
                  <a:t>Time</a:t>
                </a:r>
                <a:r>
                  <a:rPr lang="en-US" sz="2000" baseline="-25000">
                    <a:solidFill>
                      <a:srgbClr val="FFFF00"/>
                    </a:solidFill>
                    <a:latin typeface="Times New Roman" pitchFamily="18" charset="0"/>
                  </a:rPr>
                  <a:t>1</a:t>
                </a:r>
              </a:p>
            </p:txBody>
          </p:sp>
          <p:sp>
            <p:nvSpPr>
              <p:cNvPr id="33803" name="Text Box 41"/>
              <p:cNvSpPr txBox="1">
                <a:spLocks noChangeArrowheads="1"/>
              </p:cNvSpPr>
              <p:nvPr/>
            </p:nvSpPr>
            <p:spPr bwMode="auto">
              <a:xfrm>
                <a:off x="3168" y="2928"/>
                <a:ext cx="4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00"/>
                    </a:solidFill>
                    <a:latin typeface="Times New Roman" pitchFamily="18" charset="0"/>
                  </a:rPr>
                  <a:t>Time</a:t>
                </a:r>
                <a:r>
                  <a:rPr lang="en-US" sz="2000" baseline="-25000">
                    <a:solidFill>
                      <a:srgbClr val="FFFF00"/>
                    </a:solidFill>
                    <a:latin typeface="Times New Roman" pitchFamily="18" charset="0"/>
                  </a:rPr>
                  <a:t>1</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092"/>
                                        </p:tgtEl>
                                        <p:attrNameLst>
                                          <p:attrName>style.visibility</p:attrName>
                                        </p:attrNameLst>
                                      </p:cBhvr>
                                      <p:to>
                                        <p:strVal val="visible"/>
                                      </p:to>
                                    </p:set>
                                    <p:anim calcmode="lin" valueType="num">
                                      <p:cBhvr additive="base">
                                        <p:cTn id="7" dur="1000" fill="hold"/>
                                        <p:tgtEl>
                                          <p:spTgt spid="88092"/>
                                        </p:tgtEl>
                                        <p:attrNameLst>
                                          <p:attrName>ppt_x</p:attrName>
                                        </p:attrNameLst>
                                      </p:cBhvr>
                                      <p:tavLst>
                                        <p:tav tm="0">
                                          <p:val>
                                            <p:strVal val="1+#ppt_w/2"/>
                                          </p:val>
                                        </p:tav>
                                        <p:tav tm="100000">
                                          <p:val>
                                            <p:strVal val="#ppt_x"/>
                                          </p:val>
                                        </p:tav>
                                      </p:tavLst>
                                    </p:anim>
                                    <p:anim calcmode="lin" valueType="num">
                                      <p:cBhvr additive="base">
                                        <p:cTn id="8" dur="1000" fill="hold"/>
                                        <p:tgtEl>
                                          <p:spTgt spid="880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8100"/>
                                        </p:tgtEl>
                                        <p:attrNameLst>
                                          <p:attrName>style.visibility</p:attrName>
                                        </p:attrNameLst>
                                      </p:cBhvr>
                                      <p:to>
                                        <p:strVal val="visible"/>
                                      </p:to>
                                    </p:set>
                                    <p:anim calcmode="lin" valueType="num">
                                      <p:cBhvr additive="base">
                                        <p:cTn id="13" dur="1000" fill="hold"/>
                                        <p:tgtEl>
                                          <p:spTgt spid="88100"/>
                                        </p:tgtEl>
                                        <p:attrNameLst>
                                          <p:attrName>ppt_x</p:attrName>
                                        </p:attrNameLst>
                                      </p:cBhvr>
                                      <p:tavLst>
                                        <p:tav tm="0">
                                          <p:val>
                                            <p:strVal val="1+#ppt_w/2"/>
                                          </p:val>
                                        </p:tav>
                                        <p:tav tm="100000">
                                          <p:val>
                                            <p:strVal val="#ppt_x"/>
                                          </p:val>
                                        </p:tav>
                                      </p:tavLst>
                                    </p:anim>
                                    <p:anim calcmode="lin" valueType="num">
                                      <p:cBhvr additive="base">
                                        <p:cTn id="14" dur="1000" fill="hold"/>
                                        <p:tgtEl>
                                          <p:spTgt spid="881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8093"/>
                                        </p:tgtEl>
                                        <p:attrNameLst>
                                          <p:attrName>style.visibility</p:attrName>
                                        </p:attrNameLst>
                                      </p:cBhvr>
                                      <p:to>
                                        <p:strVal val="visible"/>
                                      </p:to>
                                    </p:set>
                                    <p:anim calcmode="lin" valueType="num">
                                      <p:cBhvr additive="base">
                                        <p:cTn id="19" dur="1000" fill="hold"/>
                                        <p:tgtEl>
                                          <p:spTgt spid="88093"/>
                                        </p:tgtEl>
                                        <p:attrNameLst>
                                          <p:attrName>ppt_x</p:attrName>
                                        </p:attrNameLst>
                                      </p:cBhvr>
                                      <p:tavLst>
                                        <p:tav tm="0">
                                          <p:val>
                                            <p:strVal val="1+#ppt_w/2"/>
                                          </p:val>
                                        </p:tav>
                                        <p:tav tm="100000">
                                          <p:val>
                                            <p:strVal val="#ppt_x"/>
                                          </p:val>
                                        </p:tav>
                                      </p:tavLst>
                                    </p:anim>
                                    <p:anim calcmode="lin" valueType="num">
                                      <p:cBhvr additive="base">
                                        <p:cTn id="20" dur="1000" fill="hold"/>
                                        <p:tgtEl>
                                          <p:spTgt spid="880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88094"/>
                                        </p:tgtEl>
                                        <p:attrNameLst>
                                          <p:attrName>style.visibility</p:attrName>
                                        </p:attrNameLst>
                                      </p:cBhvr>
                                      <p:to>
                                        <p:strVal val="visible"/>
                                      </p:to>
                                    </p:set>
                                    <p:anim calcmode="lin" valueType="num">
                                      <p:cBhvr additive="base">
                                        <p:cTn id="25" dur="500" fill="hold"/>
                                        <p:tgtEl>
                                          <p:spTgt spid="88094"/>
                                        </p:tgtEl>
                                        <p:attrNameLst>
                                          <p:attrName>ppt_x</p:attrName>
                                        </p:attrNameLst>
                                      </p:cBhvr>
                                      <p:tavLst>
                                        <p:tav tm="0">
                                          <p:val>
                                            <p:strVal val="1+#ppt_w/2"/>
                                          </p:val>
                                        </p:tav>
                                        <p:tav tm="100000">
                                          <p:val>
                                            <p:strVal val="#ppt_x"/>
                                          </p:val>
                                        </p:tav>
                                      </p:tavLst>
                                    </p:anim>
                                    <p:anim calcmode="lin" valueType="num">
                                      <p:cBhvr additive="base">
                                        <p:cTn id="26" dur="500" fill="hold"/>
                                        <p:tgtEl>
                                          <p:spTgt spid="880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2" grpId="0" autoUpdateAnimBg="0"/>
      <p:bldP spid="8809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7772400" cy="1143000"/>
          </a:xfrm>
        </p:spPr>
        <p:txBody>
          <a:bodyPr/>
          <a:lstStyle/>
          <a:p>
            <a:pPr eaLnBrk="1" hangingPunct="1"/>
            <a:r>
              <a:rPr lang="en-US" dirty="0" smtClean="0"/>
              <a:t>Special Orbit Types</a:t>
            </a:r>
          </a:p>
        </p:txBody>
      </p:sp>
      <p:sp>
        <p:nvSpPr>
          <p:cNvPr id="34819" name="Text Box 3"/>
          <p:cNvSpPr txBox="1">
            <a:spLocks noChangeArrowheads="1"/>
          </p:cNvSpPr>
          <p:nvPr/>
        </p:nvSpPr>
        <p:spPr bwMode="auto">
          <a:xfrm>
            <a:off x="838200" y="1295400"/>
            <a:ext cx="7086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Times New Roman" pitchFamily="18" charset="0"/>
              </a:rPr>
              <a:t>The Keplerian element set chosen for any given satellite is highly dependent on its mission. </a:t>
            </a:r>
            <a:r>
              <a:rPr lang="en-US" sz="3200" dirty="0" smtClean="0">
                <a:latin typeface="Times New Roman" pitchFamily="18" charset="0"/>
              </a:rPr>
              <a:t>Certain </a:t>
            </a:r>
            <a:r>
              <a:rPr lang="en-US" sz="3200" dirty="0">
                <a:latin typeface="Times New Roman" pitchFamily="18" charset="0"/>
              </a:rPr>
              <a:t>orbits are better suited for certain missions.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76200"/>
            <a:ext cx="7772400" cy="1143000"/>
          </a:xfrm>
        </p:spPr>
        <p:txBody>
          <a:bodyPr/>
          <a:lstStyle/>
          <a:p>
            <a:pPr eaLnBrk="1" hangingPunct="1"/>
            <a:r>
              <a:rPr lang="en-US" dirty="0" smtClean="0"/>
              <a:t>LEO (Low Earth Orbit)</a:t>
            </a:r>
          </a:p>
        </p:txBody>
      </p:sp>
      <p:sp>
        <p:nvSpPr>
          <p:cNvPr id="26627" name="Text Box 3"/>
          <p:cNvSpPr txBox="1">
            <a:spLocks noChangeArrowheads="1"/>
          </p:cNvSpPr>
          <p:nvPr/>
        </p:nvSpPr>
        <p:spPr bwMode="auto">
          <a:xfrm>
            <a:off x="228600" y="1073289"/>
            <a:ext cx="8763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800" dirty="0" smtClean="0">
                <a:latin typeface="Times New Roman" pitchFamily="18" charset="0"/>
              </a:rPr>
              <a:t>No </a:t>
            </a:r>
            <a:r>
              <a:rPr lang="en-US" sz="2800" dirty="0">
                <a:latin typeface="Times New Roman" pitchFamily="18" charset="0"/>
              </a:rPr>
              <a:t>specified </a:t>
            </a:r>
            <a:r>
              <a:rPr lang="en-US" sz="2800" dirty="0" smtClean="0">
                <a:latin typeface="Times New Roman" pitchFamily="18" charset="0"/>
              </a:rPr>
              <a:t>minimum altitude</a:t>
            </a:r>
          </a:p>
          <a:p>
            <a:pPr eaLnBrk="1" hangingPunct="1">
              <a:buFontTx/>
              <a:buChar char="•"/>
            </a:pPr>
            <a:r>
              <a:rPr lang="en-US" sz="2800" dirty="0" smtClean="0">
                <a:latin typeface="Times New Roman" pitchFamily="18" charset="0"/>
              </a:rPr>
              <a:t>Relatively </a:t>
            </a:r>
            <a:r>
              <a:rPr lang="en-US" sz="2800" dirty="0">
                <a:latin typeface="Times New Roman" pitchFamily="18" charset="0"/>
              </a:rPr>
              <a:t>close to the </a:t>
            </a:r>
            <a:r>
              <a:rPr lang="en-US" sz="2800" dirty="0" smtClean="0">
                <a:latin typeface="Times New Roman" pitchFamily="18" charset="0"/>
              </a:rPr>
              <a:t>Earth </a:t>
            </a:r>
            <a:r>
              <a:rPr lang="en-US" sz="2800" dirty="0">
                <a:latin typeface="Times New Roman" pitchFamily="18" charset="0"/>
              </a:rPr>
              <a:t>(several hundred km</a:t>
            </a:r>
            <a:r>
              <a:rPr lang="en-US" sz="2800" dirty="0" smtClean="0">
                <a:latin typeface="Times New Roman" pitchFamily="18" charset="0"/>
              </a:rPr>
              <a:t>)</a:t>
            </a:r>
          </a:p>
          <a:p>
            <a:pPr marL="0" lvl="1" indent="0" eaLnBrk="1" hangingPunct="1">
              <a:buFontTx/>
              <a:buChar char="•"/>
            </a:pPr>
            <a:r>
              <a:rPr lang="en-US" sz="2800" dirty="0" smtClean="0">
                <a:latin typeface="Times New Roman" pitchFamily="18" charset="0"/>
              </a:rPr>
              <a:t>Short orbital periods ~90 minutes</a:t>
            </a:r>
          </a:p>
          <a:p>
            <a:pPr marL="0" lvl="1" indent="0" eaLnBrk="1" hangingPunct="1">
              <a:buFontTx/>
              <a:buChar char="•"/>
            </a:pPr>
            <a:r>
              <a:rPr lang="en-US" sz="2800" dirty="0" smtClean="0">
                <a:latin typeface="Times New Roman" pitchFamily="18" charset="0"/>
              </a:rPr>
              <a:t>Many revolutions per day</a:t>
            </a:r>
          </a:p>
          <a:p>
            <a:pPr marL="0" lvl="1" indent="0" eaLnBrk="1" hangingPunct="1">
              <a:buFontTx/>
              <a:buChar char="•"/>
            </a:pPr>
            <a:r>
              <a:rPr lang="en-US" sz="2800" dirty="0" smtClean="0">
                <a:latin typeface="Times New Roman" pitchFamily="18" charset="0"/>
              </a:rPr>
              <a:t>Limited swath areas </a:t>
            </a:r>
          </a:p>
          <a:p>
            <a:pPr marL="400050" lvl="2" indent="0" eaLnBrk="1" hangingPunct="1">
              <a:buFontTx/>
              <a:buChar char="•"/>
            </a:pPr>
            <a:r>
              <a:rPr lang="en-US" sz="2800" dirty="0" smtClean="0">
                <a:latin typeface="Times New Roman" pitchFamily="18" charset="0"/>
              </a:rPr>
              <a:t>What can the satellite view on Earth’s surface?</a:t>
            </a:r>
          </a:p>
          <a:p>
            <a:pPr marL="0" lvl="1" indent="0" eaLnBrk="1" hangingPunct="1">
              <a:buFontTx/>
              <a:buChar char="•"/>
            </a:pPr>
            <a:r>
              <a:rPr lang="en-US" sz="3200" dirty="0" smtClean="0">
                <a:latin typeface="Times New Roman" pitchFamily="18" charset="0"/>
              </a:rPr>
              <a:t>All manned space missions (except lunar missions) were LEO</a:t>
            </a:r>
          </a:p>
          <a:p>
            <a:pPr marL="0" lvl="1" indent="0" eaLnBrk="1" hangingPunct="1">
              <a:buFontTx/>
              <a:buChar char="•"/>
            </a:pPr>
            <a:r>
              <a:rPr lang="en-US" sz="3200" dirty="0" smtClean="0">
                <a:latin typeface="Times New Roman" pitchFamily="18" charset="0"/>
              </a:rPr>
              <a:t>Many Earth-observing satellites</a:t>
            </a:r>
          </a:p>
          <a:p>
            <a:pPr marL="400050" lvl="2" indent="0" eaLnBrk="1" hangingPunct="1">
              <a:buFontTx/>
              <a:buChar char="•"/>
            </a:pPr>
            <a:r>
              <a:rPr lang="en-US" sz="3200" dirty="0" smtClean="0">
                <a:latin typeface="Times New Roman" pitchFamily="18" charset="0"/>
              </a:rPr>
              <a:t>Weather and imagery</a:t>
            </a:r>
          </a:p>
          <a:p>
            <a:pPr marL="400050" lvl="2" indent="0" eaLnBrk="1" hangingPunct="1">
              <a:buFontTx/>
              <a:buChar char="•"/>
            </a:pPr>
            <a:r>
              <a:rPr lang="en-US" sz="3200" dirty="0" smtClean="0">
                <a:latin typeface="Times New Roman" pitchFamily="18" charset="0"/>
              </a:rPr>
              <a:t>Why is this?</a:t>
            </a:r>
          </a:p>
          <a:p>
            <a:pPr marL="400050" lvl="2" indent="0" eaLnBrk="1" hangingPunct="1">
              <a:buFontTx/>
              <a:buChar char="•"/>
            </a:pPr>
            <a:endParaRPr lang="en-US" sz="3200" dirty="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heckerboard(across)">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144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LEO (Low Earth Orbit)</a:t>
            </a:r>
          </a:p>
        </p:txBody>
      </p:sp>
      <p:pic>
        <p:nvPicPr>
          <p:cNvPr id="4" name="Picture 8" descr="LEOorbitI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192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914400" y="5638800"/>
            <a:ext cx="594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smtClean="0">
                <a:latin typeface="Times New Roman" pitchFamily="18" charset="0"/>
              </a:rPr>
              <a:t>Image is to scale showing International Space Station height of orbit ~ 350 km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0"/>
            <a:ext cx="7772400" cy="1143000"/>
          </a:xfrm>
        </p:spPr>
        <p:txBody>
          <a:bodyPr/>
          <a:lstStyle/>
          <a:p>
            <a:pPr eaLnBrk="1" hangingPunct="1"/>
            <a:r>
              <a:rPr lang="en-US" dirty="0" smtClean="0"/>
              <a:t>GEO (Geostationary)</a:t>
            </a:r>
          </a:p>
        </p:txBody>
      </p:sp>
      <p:sp>
        <p:nvSpPr>
          <p:cNvPr id="10249" name="Text Box 12"/>
          <p:cNvSpPr txBox="1">
            <a:spLocks noChangeArrowheads="1"/>
          </p:cNvSpPr>
          <p:nvPr/>
        </p:nvSpPr>
        <p:spPr bwMode="auto">
          <a:xfrm>
            <a:off x="609600" y="838200"/>
            <a:ext cx="85344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Times New Roman" pitchFamily="18" charset="0"/>
              </a:rPr>
              <a:t>What’s in a </a:t>
            </a:r>
            <a:r>
              <a:rPr lang="en-US" sz="3200" dirty="0" smtClean="0">
                <a:latin typeface="Times New Roman" pitchFamily="18" charset="0"/>
              </a:rPr>
              <a:t>name?</a:t>
            </a:r>
          </a:p>
          <a:p>
            <a:pPr lvl="1" eaLnBrk="1" hangingPunct="1">
              <a:buFont typeface="Arial" pitchFamily="34" charset="0"/>
              <a:buChar char="•"/>
            </a:pPr>
            <a:r>
              <a:rPr lang="en-US" sz="3200" dirty="0" smtClean="0">
                <a:solidFill>
                  <a:schemeClr val="accent1"/>
                </a:solidFill>
                <a:latin typeface="Times New Roman" pitchFamily="18" charset="0"/>
              </a:rPr>
              <a:t>Geo</a:t>
            </a:r>
            <a:r>
              <a:rPr lang="en-US" sz="3200" dirty="0" smtClean="0">
                <a:solidFill>
                  <a:srgbClr val="9900CC"/>
                </a:solidFill>
                <a:latin typeface="Times New Roman" pitchFamily="18" charset="0"/>
              </a:rPr>
              <a:t>stationary</a:t>
            </a:r>
            <a:r>
              <a:rPr lang="en-US" sz="3200" dirty="0" smtClean="0">
                <a:latin typeface="Times New Roman" pitchFamily="18" charset="0"/>
              </a:rPr>
              <a:t> satellite </a:t>
            </a:r>
            <a:r>
              <a:rPr lang="en-US" sz="3200" dirty="0" smtClean="0">
                <a:solidFill>
                  <a:srgbClr val="9900CC"/>
                </a:solidFill>
                <a:latin typeface="Times New Roman" pitchFamily="18" charset="0"/>
              </a:rPr>
              <a:t>remains over one location</a:t>
            </a:r>
            <a:r>
              <a:rPr lang="en-US" sz="3200" dirty="0" smtClean="0">
                <a:latin typeface="Times New Roman" pitchFamily="18" charset="0"/>
              </a:rPr>
              <a:t> on </a:t>
            </a:r>
            <a:r>
              <a:rPr lang="en-US" sz="3200" dirty="0" smtClean="0">
                <a:solidFill>
                  <a:schemeClr val="accent1"/>
                </a:solidFill>
                <a:latin typeface="Times New Roman" pitchFamily="18" charset="0"/>
              </a:rPr>
              <a:t>Earth</a:t>
            </a:r>
            <a:endParaRPr lang="en-US" sz="3200" dirty="0" smtClean="0">
              <a:latin typeface="Times New Roman" pitchFamily="18" charset="0"/>
            </a:endParaRPr>
          </a:p>
          <a:p>
            <a:pPr lvl="1" eaLnBrk="1" hangingPunct="1">
              <a:buFont typeface="Arial" pitchFamily="34" charset="0"/>
              <a:buChar char="•"/>
            </a:pPr>
            <a:r>
              <a:rPr lang="en-US" sz="3200" dirty="0" smtClean="0">
                <a:latin typeface="Times New Roman" pitchFamily="18" charset="0"/>
              </a:rPr>
              <a:t>Achieved by placing the satellite in a special orbit where period exactly equals one day</a:t>
            </a:r>
          </a:p>
          <a:p>
            <a:pPr lvl="2" eaLnBrk="1" hangingPunct="1">
              <a:buFont typeface="Arial" pitchFamily="34" charset="0"/>
              <a:buChar char="•"/>
            </a:pPr>
            <a:r>
              <a:rPr lang="en-US" sz="3200" dirty="0" smtClean="0">
                <a:latin typeface="Times New Roman" pitchFamily="18" charset="0"/>
              </a:rPr>
              <a:t>Altitude: roughly 36,000 km (22,200 miles)</a:t>
            </a:r>
          </a:p>
          <a:p>
            <a:pPr lvl="2" eaLnBrk="1" hangingPunct="1">
              <a:buFont typeface="Arial" pitchFamily="34" charset="0"/>
              <a:buChar char="•"/>
            </a:pPr>
            <a:r>
              <a:rPr lang="en-US" sz="3200" dirty="0" smtClean="0">
                <a:latin typeface="Times New Roman" pitchFamily="18" charset="0"/>
              </a:rPr>
              <a:t>Inclination is exactly zero degrees</a:t>
            </a:r>
          </a:p>
          <a:p>
            <a:pPr eaLnBrk="1" hangingPunct="1"/>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0"/>
            <a:ext cx="7772400" cy="1143000"/>
          </a:xfrm>
        </p:spPr>
        <p:txBody>
          <a:bodyPr/>
          <a:lstStyle/>
          <a:p>
            <a:pPr eaLnBrk="1" hangingPunct="1"/>
            <a:r>
              <a:rPr lang="en-US" dirty="0" smtClean="0"/>
              <a:t>GEO (Geostationary)</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81" y="1295400"/>
            <a:ext cx="8104187"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0"/>
            <a:ext cx="7772400" cy="1143000"/>
          </a:xfrm>
        </p:spPr>
        <p:txBody>
          <a:bodyPr/>
          <a:lstStyle/>
          <a:p>
            <a:pPr eaLnBrk="1" hangingPunct="1"/>
            <a:r>
              <a:rPr lang="en-US" smtClean="0"/>
              <a:t>GEO (Geostationary)</a:t>
            </a:r>
          </a:p>
        </p:txBody>
      </p:sp>
      <p:sp>
        <p:nvSpPr>
          <p:cNvPr id="10249" name="Text Box 12"/>
          <p:cNvSpPr txBox="1">
            <a:spLocks noChangeArrowheads="1"/>
          </p:cNvSpPr>
          <p:nvPr/>
        </p:nvSpPr>
        <p:spPr bwMode="auto">
          <a:xfrm>
            <a:off x="381000" y="1066800"/>
            <a:ext cx="86106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3200" dirty="0" smtClean="0">
                <a:latin typeface="Times New Roman" pitchFamily="18" charset="0"/>
              </a:rPr>
              <a:t> GEO satellite ONLY exists directly above equator AKA sub-satellite longitude</a:t>
            </a:r>
          </a:p>
          <a:p>
            <a:pPr eaLnBrk="1" hangingPunct="1">
              <a:buFont typeface="Arial" pitchFamily="34" charset="0"/>
              <a:buChar char="•"/>
            </a:pPr>
            <a:r>
              <a:rPr lang="en-US" sz="3200" dirty="0" smtClean="0">
                <a:latin typeface="Times New Roman" pitchFamily="18" charset="0"/>
              </a:rPr>
              <a:t> Geostationary satellite can see ~70 degrees north and south of the equator</a:t>
            </a:r>
          </a:p>
          <a:p>
            <a:pPr eaLnBrk="1" hangingPunct="1">
              <a:buFont typeface="Arial" pitchFamily="34" charset="0"/>
              <a:buChar char="•"/>
            </a:pPr>
            <a:r>
              <a:rPr lang="en-US" sz="3200" dirty="0" smtClean="0">
                <a:latin typeface="Times New Roman" pitchFamily="18" charset="0"/>
              </a:rPr>
              <a:t> Geostationary satellites mainly used for communications or “permanent relay station” in space</a:t>
            </a:r>
          </a:p>
          <a:p>
            <a:pPr eaLnBrk="1" hangingPunct="1"/>
            <a:endParaRPr lang="en-US" sz="3200" dirty="0" smtClean="0">
              <a:latin typeface="Times New Roman" pitchFamily="18" charset="0"/>
            </a:endParaRPr>
          </a:p>
          <a:p>
            <a:pPr eaLnBrk="1" hangingPunct="1"/>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7772400" cy="1143000"/>
          </a:xfrm>
        </p:spPr>
        <p:txBody>
          <a:bodyPr/>
          <a:lstStyle/>
          <a:p>
            <a:pPr eaLnBrk="1" hangingPunct="1"/>
            <a:r>
              <a:rPr lang="en-US" dirty="0" smtClean="0"/>
              <a:t>What Is an Ellipse?</a:t>
            </a:r>
          </a:p>
        </p:txBody>
      </p:sp>
      <p:grpSp>
        <p:nvGrpSpPr>
          <p:cNvPr id="8215" name="Group 23"/>
          <p:cNvGrpSpPr>
            <a:grpSpLocks/>
          </p:cNvGrpSpPr>
          <p:nvPr/>
        </p:nvGrpSpPr>
        <p:grpSpPr bwMode="auto">
          <a:xfrm>
            <a:off x="914400" y="3124201"/>
            <a:ext cx="7483475" cy="1938338"/>
            <a:chOff x="576" y="1968"/>
            <a:chExt cx="4714" cy="1221"/>
          </a:xfrm>
        </p:grpSpPr>
        <p:sp>
          <p:nvSpPr>
            <p:cNvPr id="16396" name="Oval 4"/>
            <p:cNvSpPr>
              <a:spLocks noChangeArrowheads="1"/>
            </p:cNvSpPr>
            <p:nvPr/>
          </p:nvSpPr>
          <p:spPr bwMode="auto">
            <a:xfrm>
              <a:off x="576" y="2208"/>
              <a:ext cx="1776" cy="9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6397" name="Oval 7"/>
            <p:cNvSpPr>
              <a:spLocks noChangeArrowheads="1"/>
            </p:cNvSpPr>
            <p:nvPr/>
          </p:nvSpPr>
          <p:spPr bwMode="auto">
            <a:xfrm>
              <a:off x="1056" y="26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Oval 8"/>
            <p:cNvSpPr>
              <a:spLocks noChangeArrowheads="1"/>
            </p:cNvSpPr>
            <p:nvPr/>
          </p:nvSpPr>
          <p:spPr bwMode="auto">
            <a:xfrm>
              <a:off x="1776" y="26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13"/>
            <p:cNvSpPr>
              <a:spLocks noChangeShapeType="1"/>
            </p:cNvSpPr>
            <p:nvPr/>
          </p:nvSpPr>
          <p:spPr bwMode="auto">
            <a:xfrm flipV="1">
              <a:off x="1104" y="2208"/>
              <a:ext cx="336"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4"/>
            <p:cNvSpPr>
              <a:spLocks noChangeShapeType="1"/>
            </p:cNvSpPr>
            <p:nvPr/>
          </p:nvSpPr>
          <p:spPr bwMode="auto">
            <a:xfrm flipH="1" flipV="1">
              <a:off x="1440" y="2208"/>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Text Box 16"/>
            <p:cNvSpPr txBox="1">
              <a:spLocks noChangeArrowheads="1"/>
            </p:cNvSpPr>
            <p:nvPr/>
          </p:nvSpPr>
          <p:spPr bwMode="auto">
            <a:xfrm>
              <a:off x="1008" y="2304"/>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rPr>
                <a:t>A</a:t>
              </a:r>
            </a:p>
          </p:txBody>
        </p:sp>
        <p:sp>
          <p:nvSpPr>
            <p:cNvPr id="16402" name="Text Box 17"/>
            <p:cNvSpPr txBox="1">
              <a:spLocks noChangeArrowheads="1"/>
            </p:cNvSpPr>
            <p:nvPr/>
          </p:nvSpPr>
          <p:spPr bwMode="auto">
            <a:xfrm>
              <a:off x="1680" y="2304"/>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rPr>
                <a:t>B</a:t>
              </a:r>
            </a:p>
          </p:txBody>
        </p:sp>
        <p:sp>
          <p:nvSpPr>
            <p:cNvPr id="16403" name="Text Box 18"/>
            <p:cNvSpPr txBox="1">
              <a:spLocks noChangeArrowheads="1"/>
            </p:cNvSpPr>
            <p:nvPr/>
          </p:nvSpPr>
          <p:spPr bwMode="auto">
            <a:xfrm>
              <a:off x="2448" y="1968"/>
              <a:ext cx="2842"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Ellipse </a:t>
              </a:r>
              <a:r>
                <a:rPr lang="en-US" sz="2400" dirty="0">
                  <a:latin typeface="Times New Roman" pitchFamily="18" charset="0"/>
                </a:rPr>
                <a:t>has two </a:t>
              </a:r>
              <a:r>
                <a:rPr lang="en-US" sz="2400" dirty="0" err="1">
                  <a:latin typeface="Times New Roman" pitchFamily="18" charset="0"/>
                </a:rPr>
                <a:t>focii</a:t>
              </a:r>
              <a:r>
                <a:rPr lang="en-US" sz="2400" dirty="0">
                  <a:latin typeface="Times New Roman" pitchFamily="18" charset="0"/>
                </a:rPr>
                <a:t> </a:t>
              </a:r>
              <a:r>
                <a:rPr lang="en-US" sz="2400" dirty="0" smtClean="0">
                  <a:latin typeface="Times New Roman" pitchFamily="18" charset="0"/>
                </a:rPr>
                <a:t>instead of a center</a:t>
              </a:r>
            </a:p>
            <a:p>
              <a:pPr eaLnBrk="1" hangingPunct="1"/>
              <a:r>
                <a:rPr lang="en-US" sz="2400" dirty="0" smtClean="0">
                  <a:latin typeface="Times New Roman" pitchFamily="18" charset="0"/>
                </a:rPr>
                <a:t>Sum </a:t>
              </a:r>
              <a:r>
                <a:rPr lang="en-US" sz="2400" dirty="0">
                  <a:latin typeface="Times New Roman" pitchFamily="18" charset="0"/>
                </a:rPr>
                <a:t>of distances from </a:t>
              </a:r>
              <a:r>
                <a:rPr lang="en-US" sz="2400" dirty="0" err="1" smtClean="0">
                  <a:latin typeface="Times New Roman" pitchFamily="18" charset="0"/>
                </a:rPr>
                <a:t>focii</a:t>
              </a:r>
              <a:r>
                <a:rPr lang="en-US" sz="2400" dirty="0" smtClean="0">
                  <a:latin typeface="Times New Roman" pitchFamily="18" charset="0"/>
                </a:rPr>
                <a:t> </a:t>
              </a:r>
              <a:r>
                <a:rPr lang="en-US" sz="2400" dirty="0">
                  <a:latin typeface="Times New Roman" pitchFamily="18" charset="0"/>
                </a:rPr>
                <a:t>is </a:t>
              </a:r>
              <a:r>
                <a:rPr lang="en-US" sz="2400" dirty="0" smtClean="0">
                  <a:latin typeface="Times New Roman" pitchFamily="18" charset="0"/>
                </a:rPr>
                <a:t>constant </a:t>
              </a:r>
              <a:endParaRPr lang="en-US" sz="2400" dirty="0">
                <a:latin typeface="Times New Roman" pitchFamily="18" charset="0"/>
              </a:endParaRPr>
            </a:p>
            <a:p>
              <a:pPr eaLnBrk="1" hangingPunct="1"/>
              <a:r>
                <a:rPr lang="en-US" sz="2400" dirty="0">
                  <a:latin typeface="Times New Roman" pitchFamily="18" charset="0"/>
                </a:rPr>
                <a:t>A+B = constant</a:t>
              </a:r>
            </a:p>
          </p:txBody>
        </p:sp>
      </p:grpSp>
      <p:sp>
        <p:nvSpPr>
          <p:cNvPr id="8211" name="Text Box 19"/>
          <p:cNvSpPr txBox="1">
            <a:spLocks noChangeArrowheads="1"/>
          </p:cNvSpPr>
          <p:nvPr/>
        </p:nvSpPr>
        <p:spPr bwMode="auto">
          <a:xfrm>
            <a:off x="304800" y="5257800"/>
            <a:ext cx="8351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latin typeface="Times New Roman" pitchFamily="18" charset="0"/>
              </a:rPr>
              <a:t>Circle </a:t>
            </a:r>
            <a:r>
              <a:rPr lang="en-US" sz="2400">
                <a:latin typeface="Times New Roman" pitchFamily="18" charset="0"/>
              </a:rPr>
              <a:t>is </a:t>
            </a:r>
            <a:r>
              <a:rPr lang="en-US" sz="2400" smtClean="0">
                <a:latin typeface="Times New Roman" pitchFamily="18" charset="0"/>
              </a:rPr>
              <a:t>simply </a:t>
            </a:r>
            <a:r>
              <a:rPr lang="en-US" sz="2400">
                <a:latin typeface="Times New Roman" pitchFamily="18" charset="0"/>
              </a:rPr>
              <a:t>an ellipse with both </a:t>
            </a:r>
            <a:r>
              <a:rPr lang="en-US" sz="2400" err="1">
                <a:latin typeface="Times New Roman" pitchFamily="18" charset="0"/>
              </a:rPr>
              <a:t>focii</a:t>
            </a:r>
            <a:r>
              <a:rPr lang="en-US" sz="2400">
                <a:latin typeface="Times New Roman" pitchFamily="18" charset="0"/>
              </a:rPr>
              <a:t> located at the same spot.</a:t>
            </a:r>
          </a:p>
        </p:txBody>
      </p:sp>
      <p:grpSp>
        <p:nvGrpSpPr>
          <p:cNvPr id="8216" name="Group 24"/>
          <p:cNvGrpSpPr>
            <a:grpSpLocks/>
          </p:cNvGrpSpPr>
          <p:nvPr/>
        </p:nvGrpSpPr>
        <p:grpSpPr bwMode="auto">
          <a:xfrm>
            <a:off x="1295400" y="1219200"/>
            <a:ext cx="7620000" cy="1828800"/>
            <a:chOff x="816" y="768"/>
            <a:chExt cx="4800" cy="1152"/>
          </a:xfrm>
        </p:grpSpPr>
        <p:sp>
          <p:nvSpPr>
            <p:cNvPr id="16391" name="Oval 3"/>
            <p:cNvSpPr>
              <a:spLocks noChangeArrowheads="1"/>
            </p:cNvSpPr>
            <p:nvPr/>
          </p:nvSpPr>
          <p:spPr bwMode="auto">
            <a:xfrm>
              <a:off x="816" y="768"/>
              <a:ext cx="1152" cy="115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atin typeface="Times New Roman" pitchFamily="18" charset="0"/>
              </a:endParaRPr>
            </a:p>
          </p:txBody>
        </p:sp>
        <p:sp>
          <p:nvSpPr>
            <p:cNvPr id="16392" name="Oval 5"/>
            <p:cNvSpPr>
              <a:spLocks noChangeArrowheads="1"/>
            </p:cNvSpPr>
            <p:nvPr/>
          </p:nvSpPr>
          <p:spPr bwMode="auto">
            <a:xfrm>
              <a:off x="1392" y="134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Text Box 9"/>
            <p:cNvSpPr txBox="1">
              <a:spLocks noChangeArrowheads="1"/>
            </p:cNvSpPr>
            <p:nvPr/>
          </p:nvSpPr>
          <p:spPr bwMode="auto">
            <a:xfrm>
              <a:off x="2454" y="960"/>
              <a:ext cx="316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Circle </a:t>
              </a:r>
              <a:r>
                <a:rPr lang="en-US" sz="2400" dirty="0">
                  <a:latin typeface="Times New Roman" pitchFamily="18" charset="0"/>
                </a:rPr>
                <a:t>is a set of points </a:t>
              </a:r>
              <a:r>
                <a:rPr lang="en-US" sz="2400" dirty="0" smtClean="0">
                  <a:latin typeface="Times New Roman" pitchFamily="18" charset="0"/>
                </a:rPr>
                <a:t>fixed (constant distance) </a:t>
              </a:r>
              <a:r>
                <a:rPr lang="en-US" sz="2400" dirty="0">
                  <a:latin typeface="Times New Roman" pitchFamily="18" charset="0"/>
                </a:rPr>
                <a:t>from a center point </a:t>
              </a:r>
              <a:r>
                <a:rPr lang="en-US" sz="2400" dirty="0" smtClean="0">
                  <a:latin typeface="Times New Roman" pitchFamily="18" charset="0"/>
                </a:rPr>
                <a:t>(focus)</a:t>
              </a:r>
            </a:p>
            <a:p>
              <a:pPr eaLnBrk="1" hangingPunct="1"/>
              <a:r>
                <a:rPr lang="en-US" sz="2400" dirty="0" smtClean="0">
                  <a:latin typeface="Times New Roman" pitchFamily="18" charset="0"/>
                </a:rPr>
                <a:t>A </a:t>
              </a:r>
              <a:r>
                <a:rPr lang="en-US" sz="2400" dirty="0">
                  <a:latin typeface="Times New Roman" pitchFamily="18" charset="0"/>
                </a:rPr>
                <a:t>= constant</a:t>
              </a:r>
            </a:p>
          </p:txBody>
        </p:sp>
        <p:sp>
          <p:nvSpPr>
            <p:cNvPr id="16394" name="Line 12"/>
            <p:cNvSpPr>
              <a:spLocks noChangeShapeType="1"/>
            </p:cNvSpPr>
            <p:nvPr/>
          </p:nvSpPr>
          <p:spPr bwMode="auto">
            <a:xfrm flipH="1" flipV="1">
              <a:off x="1200" y="816"/>
              <a:ext cx="19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21"/>
            <p:cNvSpPr txBox="1">
              <a:spLocks noChangeArrowheads="1"/>
            </p:cNvSpPr>
            <p:nvPr/>
          </p:nvSpPr>
          <p:spPr bwMode="auto">
            <a:xfrm>
              <a:off x="1334" y="936"/>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a:t>
              </a:r>
            </a:p>
          </p:txBody>
        </p:sp>
      </p:grpSp>
      <p:sp>
        <p:nvSpPr>
          <p:cNvPr id="8214" name="Text Box 22"/>
          <p:cNvSpPr txBox="1">
            <a:spLocks noChangeArrowheads="1"/>
          </p:cNvSpPr>
          <p:nvPr/>
        </p:nvSpPr>
        <p:spPr bwMode="auto">
          <a:xfrm>
            <a:off x="393700" y="5638800"/>
            <a:ext cx="8750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Satellites orbit Earth with one focus at Earth’s center.</a:t>
            </a:r>
          </a:p>
          <a:p>
            <a:pPr eaLnBrk="1" hangingPunct="1">
              <a:buFont typeface="Arial" pitchFamily="34" charset="0"/>
              <a:buChar char="•"/>
            </a:pPr>
            <a:r>
              <a:rPr lang="en-US" sz="2400" dirty="0" smtClean="0">
                <a:latin typeface="Times New Roman" pitchFamily="18" charset="0"/>
              </a:rPr>
              <a:t>The other focus is an empty point, which may or may not be </a:t>
            </a:r>
            <a:r>
              <a:rPr lang="en-US" sz="2400" dirty="0">
                <a:latin typeface="Times New Roman" pitchFamily="18" charset="0"/>
              </a:rPr>
              <a:t>within </a:t>
            </a:r>
            <a:r>
              <a:rPr lang="en-US" sz="2400" dirty="0" smtClean="0">
                <a:latin typeface="Times New Roman" pitchFamily="18" charset="0"/>
              </a:rPr>
              <a:t>Earth’s boundaries.</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1+#ppt_w/2"/>
                                          </p:val>
                                        </p:tav>
                                        <p:tav tm="100000">
                                          <p:val>
                                            <p:strVal val="#ppt_x"/>
                                          </p:val>
                                        </p:tav>
                                      </p:tavLst>
                                    </p:anim>
                                    <p:anim calcmode="lin" valueType="num">
                                      <p:cBhvr additive="base">
                                        <p:cTn id="8" dur="500" fill="hold"/>
                                        <p:tgtEl>
                                          <p:spTgt spid="82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215"/>
                                        </p:tgtEl>
                                        <p:attrNameLst>
                                          <p:attrName>style.visibility</p:attrName>
                                        </p:attrNameLst>
                                      </p:cBhvr>
                                      <p:to>
                                        <p:strVal val="visible"/>
                                      </p:to>
                                    </p:set>
                                    <p:anim calcmode="lin" valueType="num">
                                      <p:cBhvr additive="base">
                                        <p:cTn id="13" dur="500" fill="hold"/>
                                        <p:tgtEl>
                                          <p:spTgt spid="8215"/>
                                        </p:tgtEl>
                                        <p:attrNameLst>
                                          <p:attrName>ppt_x</p:attrName>
                                        </p:attrNameLst>
                                      </p:cBhvr>
                                      <p:tavLst>
                                        <p:tav tm="0">
                                          <p:val>
                                            <p:strVal val="1+#ppt_w/2"/>
                                          </p:val>
                                        </p:tav>
                                        <p:tav tm="100000">
                                          <p:val>
                                            <p:strVal val="#ppt_x"/>
                                          </p:val>
                                        </p:tav>
                                      </p:tavLst>
                                    </p:anim>
                                    <p:anim calcmode="lin" valueType="num">
                                      <p:cBhvr additive="base">
                                        <p:cTn id="1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211"/>
                                        </p:tgtEl>
                                        <p:attrNameLst>
                                          <p:attrName>style.visibility</p:attrName>
                                        </p:attrNameLst>
                                      </p:cBhvr>
                                      <p:to>
                                        <p:strVal val="visible"/>
                                      </p:to>
                                    </p:set>
                                    <p:anim calcmode="lin" valueType="num">
                                      <p:cBhvr additive="base">
                                        <p:cTn id="19" dur="500" fill="hold"/>
                                        <p:tgtEl>
                                          <p:spTgt spid="8211"/>
                                        </p:tgtEl>
                                        <p:attrNameLst>
                                          <p:attrName>ppt_x</p:attrName>
                                        </p:attrNameLst>
                                      </p:cBhvr>
                                      <p:tavLst>
                                        <p:tav tm="0">
                                          <p:val>
                                            <p:strVal val="1+#ppt_w/2"/>
                                          </p:val>
                                        </p:tav>
                                        <p:tav tm="100000">
                                          <p:val>
                                            <p:strVal val="#ppt_x"/>
                                          </p:val>
                                        </p:tav>
                                      </p:tavLst>
                                    </p:anim>
                                    <p:anim calcmode="lin" valueType="num">
                                      <p:cBhvr additive="base">
                                        <p:cTn id="20"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214"/>
                                        </p:tgtEl>
                                        <p:attrNameLst>
                                          <p:attrName>style.visibility</p:attrName>
                                        </p:attrNameLst>
                                      </p:cBhvr>
                                      <p:to>
                                        <p:strVal val="visible"/>
                                      </p:to>
                                    </p:set>
                                    <p:anim calcmode="lin" valueType="num">
                                      <p:cBhvr additive="base">
                                        <p:cTn id="25" dur="500" fill="hold"/>
                                        <p:tgtEl>
                                          <p:spTgt spid="8214"/>
                                        </p:tgtEl>
                                        <p:attrNameLst>
                                          <p:attrName>ppt_x</p:attrName>
                                        </p:attrNameLst>
                                      </p:cBhvr>
                                      <p:tavLst>
                                        <p:tav tm="0">
                                          <p:val>
                                            <p:strVal val="1+#ppt_w/2"/>
                                          </p:val>
                                        </p:tav>
                                        <p:tav tm="100000">
                                          <p:val>
                                            <p:strVal val="#ppt_x"/>
                                          </p:val>
                                        </p:tav>
                                      </p:tavLst>
                                    </p:anim>
                                    <p:anim calcmode="lin" valueType="num">
                                      <p:cBhvr additive="base">
                                        <p:cTn id="26"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0"/>
            <a:ext cx="7772400" cy="838200"/>
          </a:xfrm>
        </p:spPr>
        <p:txBody>
          <a:bodyPr/>
          <a:lstStyle/>
          <a:p>
            <a:pPr eaLnBrk="1" hangingPunct="1"/>
            <a:r>
              <a:rPr lang="en-US" dirty="0" smtClean="0"/>
              <a:t>GEO	</a:t>
            </a:r>
          </a:p>
        </p:txBody>
      </p:sp>
      <p:sp>
        <p:nvSpPr>
          <p:cNvPr id="36867" name="Text Box 3"/>
          <p:cNvSpPr txBox="1">
            <a:spLocks noChangeArrowheads="1"/>
          </p:cNvSpPr>
          <p:nvPr/>
        </p:nvSpPr>
        <p:spPr bwMode="auto">
          <a:xfrm>
            <a:off x="457200" y="685800"/>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800" dirty="0" smtClean="0">
                <a:latin typeface="Times New Roman" pitchFamily="18" charset="0"/>
              </a:rPr>
              <a:t> Only </a:t>
            </a:r>
            <a:r>
              <a:rPr lang="en-US" sz="2800" dirty="0">
                <a:latin typeface="Times New Roman" pitchFamily="18" charset="0"/>
              </a:rPr>
              <a:t>one altitude </a:t>
            </a:r>
            <a:r>
              <a:rPr lang="en-US" sz="2800" dirty="0" smtClean="0">
                <a:latin typeface="Times New Roman" pitchFamily="18" charset="0"/>
              </a:rPr>
              <a:t>with a period of </a:t>
            </a:r>
            <a:r>
              <a:rPr lang="en-US" sz="2800" dirty="0">
                <a:latin typeface="Times New Roman" pitchFamily="18" charset="0"/>
              </a:rPr>
              <a:t>24 </a:t>
            </a:r>
            <a:r>
              <a:rPr lang="en-US" sz="2800" dirty="0" smtClean="0">
                <a:latin typeface="Times New Roman" pitchFamily="18" charset="0"/>
              </a:rPr>
              <a:t>hours</a:t>
            </a:r>
          </a:p>
          <a:p>
            <a:pPr eaLnBrk="1" hangingPunct="1">
              <a:buFont typeface="Arial" pitchFamily="34" charset="0"/>
              <a:buChar char="•"/>
            </a:pPr>
            <a:r>
              <a:rPr lang="en-US" sz="2800" dirty="0" smtClean="0">
                <a:latin typeface="Times New Roman" pitchFamily="18" charset="0"/>
              </a:rPr>
              <a:t> All </a:t>
            </a:r>
            <a:r>
              <a:rPr lang="en-US" sz="2800" dirty="0">
                <a:latin typeface="Times New Roman" pitchFamily="18" charset="0"/>
              </a:rPr>
              <a:t>geostationary orbits are in a “ring” around the </a:t>
            </a:r>
            <a:r>
              <a:rPr lang="en-US" sz="2800" dirty="0" smtClean="0">
                <a:latin typeface="Times New Roman" pitchFamily="18" charset="0"/>
              </a:rPr>
              <a:t>Earth</a:t>
            </a:r>
          </a:p>
          <a:p>
            <a:pPr eaLnBrk="1" hangingPunct="1">
              <a:buFont typeface="Arial" pitchFamily="34" charset="0"/>
              <a:buChar char="•"/>
            </a:pPr>
            <a:r>
              <a:rPr lang="en-US" sz="2800" dirty="0" smtClean="0">
                <a:latin typeface="Times New Roman" pitchFamily="18" charset="0"/>
              </a:rPr>
              <a:t> The ring </a:t>
            </a:r>
            <a:r>
              <a:rPr lang="en-US" sz="2800" dirty="0">
                <a:latin typeface="Times New Roman" pitchFamily="18" charset="0"/>
              </a:rPr>
              <a:t>is called </a:t>
            </a:r>
            <a:r>
              <a:rPr lang="en-US" sz="2800" dirty="0" smtClean="0">
                <a:latin typeface="Times New Roman" pitchFamily="18" charset="0"/>
              </a:rPr>
              <a:t>the geostationary belt</a:t>
            </a:r>
          </a:p>
          <a:p>
            <a:pPr eaLnBrk="1" hangingPunct="1">
              <a:buFont typeface="Arial" pitchFamily="34" charset="0"/>
              <a:buChar char="•"/>
            </a:pPr>
            <a:r>
              <a:rPr lang="en-US" sz="2800" dirty="0" smtClean="0">
                <a:latin typeface="Times New Roman" pitchFamily="18" charset="0"/>
              </a:rPr>
              <a:t> Geostationary belt is a limited resource</a:t>
            </a:r>
          </a:p>
          <a:p>
            <a:pPr eaLnBrk="1" hangingPunct="1">
              <a:buFont typeface="Arial" pitchFamily="34" charset="0"/>
              <a:buChar char="•"/>
            </a:pPr>
            <a:r>
              <a:rPr lang="en-US" sz="2800" dirty="0" smtClean="0">
                <a:latin typeface="Times New Roman" pitchFamily="18" charset="0"/>
              </a:rPr>
              <a:t> When a “</a:t>
            </a:r>
            <a:r>
              <a:rPr lang="en-US" sz="2800" dirty="0" err="1" smtClean="0">
                <a:latin typeface="Times New Roman" pitchFamily="18" charset="0"/>
              </a:rPr>
              <a:t>Geobird</a:t>
            </a:r>
            <a:r>
              <a:rPr lang="en-US" sz="2800" dirty="0" smtClean="0">
                <a:latin typeface="Times New Roman" pitchFamily="18" charset="0"/>
              </a:rPr>
              <a:t>” dies, it</a:t>
            </a:r>
          </a:p>
          <a:p>
            <a:pPr eaLnBrk="1" hangingPunct="1"/>
            <a:r>
              <a:rPr lang="en-US" sz="2800" dirty="0" smtClean="0">
                <a:latin typeface="Times New Roman" pitchFamily="18" charset="0"/>
              </a:rPr>
              <a:t>	</a:t>
            </a:r>
            <a:endParaRPr lang="en-US" sz="2800" dirty="0">
              <a:latin typeface="Times New Roman" pitchFamily="18" charset="0"/>
            </a:endParaRPr>
          </a:p>
        </p:txBody>
      </p:sp>
      <p:pic>
        <p:nvPicPr>
          <p:cNvPr id="36870" name="Picture 7" descr="geori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692650" y="4343400"/>
            <a:ext cx="4451350" cy="25365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1143000" y="2895600"/>
            <a:ext cx="7543800" cy="1661993"/>
          </a:xfrm>
          <a:prstGeom prst="rect">
            <a:avLst/>
          </a:prstGeom>
          <a:noFill/>
        </p:spPr>
        <p:txBody>
          <a:bodyPr wrap="square" rtlCol="0">
            <a:spAutoFit/>
          </a:bodyPr>
          <a:lstStyle/>
          <a:p>
            <a:pPr eaLnBrk="1" hangingPunct="1">
              <a:buFont typeface="Arial" pitchFamily="34" charset="0"/>
              <a:buChar char="•"/>
            </a:pPr>
            <a:r>
              <a:rPr lang="en-US" sz="2800" dirty="0" smtClean="0">
                <a:latin typeface="Times New Roman" pitchFamily="18" charset="0"/>
              </a:rPr>
              <a:t> Must be removed from its slot in the </a:t>
            </a:r>
            <a:r>
              <a:rPr lang="en-US" sz="2800" dirty="0" err="1" smtClean="0">
                <a:latin typeface="Times New Roman" pitchFamily="18" charset="0"/>
              </a:rPr>
              <a:t>geobelt</a:t>
            </a:r>
            <a:endParaRPr lang="en-US" sz="2800" dirty="0" smtClean="0">
              <a:latin typeface="Times New Roman" pitchFamily="18" charset="0"/>
            </a:endParaRPr>
          </a:p>
          <a:p>
            <a:pPr eaLnBrk="1" hangingPunct="1">
              <a:buFont typeface="Arial" pitchFamily="34" charset="0"/>
              <a:buChar char="•"/>
            </a:pPr>
            <a:r>
              <a:rPr lang="en-US" sz="2800" dirty="0" smtClean="0">
                <a:latin typeface="Times New Roman" pitchFamily="18" charset="0"/>
              </a:rPr>
              <a:t> Must make room for another satellite</a:t>
            </a:r>
          </a:p>
          <a:p>
            <a:pPr eaLnBrk="1" hangingPunct="1">
              <a:buFont typeface="Arial" pitchFamily="34" charset="0"/>
              <a:buChar char="•"/>
            </a:pPr>
            <a:r>
              <a:rPr lang="en-US" sz="2800" dirty="0" smtClean="0">
                <a:latin typeface="Times New Roman" pitchFamily="18" charset="0"/>
              </a:rPr>
              <a:t> Is usually boosted to a slightly higher orbit</a:t>
            </a:r>
          </a:p>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0"/>
            <a:ext cx="7772400" cy="838200"/>
          </a:xfrm>
        </p:spPr>
        <p:txBody>
          <a:bodyPr/>
          <a:lstStyle/>
          <a:p>
            <a:pPr eaLnBrk="1" hangingPunct="1"/>
            <a:r>
              <a:rPr lang="en-US" dirty="0" smtClean="0"/>
              <a:t>GEO</a:t>
            </a:r>
          </a:p>
        </p:txBody>
      </p:sp>
      <p:sp>
        <p:nvSpPr>
          <p:cNvPr id="37891" name="Text Box 4"/>
          <p:cNvSpPr txBox="1">
            <a:spLocks noChangeArrowheads="1"/>
          </p:cNvSpPr>
          <p:nvPr/>
        </p:nvSpPr>
        <p:spPr bwMode="auto">
          <a:xfrm>
            <a:off x="228600" y="685800"/>
            <a:ext cx="8763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 typeface="Arial" pitchFamily="34" charset="0"/>
              <a:buChar char="•"/>
            </a:pPr>
            <a:r>
              <a:rPr lang="en-US" sz="2400" dirty="0" smtClean="0">
                <a:latin typeface="Times New Roman" pitchFamily="18" charset="0"/>
              </a:rPr>
              <a:t>Difficult </a:t>
            </a:r>
            <a:r>
              <a:rPr lang="en-US" sz="2400" dirty="0">
                <a:latin typeface="Times New Roman" pitchFamily="18" charset="0"/>
              </a:rPr>
              <a:t>to </a:t>
            </a:r>
            <a:r>
              <a:rPr lang="en-US" sz="2400" dirty="0" smtClean="0">
                <a:latin typeface="Times New Roman" pitchFamily="18" charset="0"/>
              </a:rPr>
              <a:t>orbit exactly </a:t>
            </a:r>
            <a:r>
              <a:rPr lang="en-US" sz="2400" dirty="0">
                <a:latin typeface="Times New Roman" pitchFamily="18" charset="0"/>
              </a:rPr>
              <a:t>24-hour period and zero </a:t>
            </a:r>
            <a:r>
              <a:rPr lang="en-US" sz="2400" dirty="0" smtClean="0">
                <a:latin typeface="Times New Roman" pitchFamily="18" charset="0"/>
              </a:rPr>
              <a:t>inclination</a:t>
            </a:r>
          </a:p>
          <a:p>
            <a:pPr lvl="1" eaLnBrk="1" hangingPunct="1">
              <a:buFont typeface="Arial" pitchFamily="34" charset="0"/>
              <a:buChar char="•"/>
            </a:pPr>
            <a:r>
              <a:rPr lang="en-US" sz="2400" dirty="0" smtClean="0">
                <a:latin typeface="Times New Roman" pitchFamily="18" charset="0"/>
              </a:rPr>
              <a:t>Orbits typically have </a:t>
            </a:r>
            <a:r>
              <a:rPr lang="en-US" sz="2400" dirty="0">
                <a:latin typeface="Times New Roman" pitchFamily="18" charset="0"/>
              </a:rPr>
              <a:t>slight </a:t>
            </a:r>
            <a:r>
              <a:rPr lang="en-US" sz="2400" dirty="0" smtClean="0">
                <a:latin typeface="Times New Roman" pitchFamily="18" charset="0"/>
              </a:rPr>
              <a:t>inclination</a:t>
            </a:r>
          </a:p>
          <a:p>
            <a:pPr lvl="2" eaLnBrk="1" hangingPunct="1">
              <a:buFont typeface="Arial" pitchFamily="34" charset="0"/>
              <a:buChar char="•"/>
            </a:pPr>
            <a:r>
              <a:rPr lang="en-US" sz="2400" dirty="0" smtClean="0">
                <a:latin typeface="Times New Roman" pitchFamily="18" charset="0"/>
              </a:rPr>
              <a:t>Satellites drift </a:t>
            </a:r>
            <a:r>
              <a:rPr lang="en-US" sz="2400" dirty="0">
                <a:latin typeface="Times New Roman" pitchFamily="18" charset="0"/>
              </a:rPr>
              <a:t>slightly north and south of </a:t>
            </a:r>
            <a:r>
              <a:rPr lang="en-US" sz="2400" dirty="0" smtClean="0">
                <a:latin typeface="Times New Roman" pitchFamily="18" charset="0"/>
              </a:rPr>
              <a:t>equator</a:t>
            </a:r>
          </a:p>
          <a:p>
            <a:pPr lvl="2" eaLnBrk="1" hangingPunct="1">
              <a:buFont typeface="Arial" pitchFamily="34" charset="0"/>
              <a:buChar char="•"/>
            </a:pPr>
            <a:r>
              <a:rPr lang="en-US" sz="2400" dirty="0" smtClean="0">
                <a:latin typeface="Times New Roman" pitchFamily="18" charset="0"/>
              </a:rPr>
              <a:t>Slight </a:t>
            </a:r>
            <a:r>
              <a:rPr lang="en-US" sz="2400" dirty="0">
                <a:latin typeface="Times New Roman" pitchFamily="18" charset="0"/>
              </a:rPr>
              <a:t>east or west drift </a:t>
            </a:r>
            <a:r>
              <a:rPr lang="en-US" sz="2400" dirty="0" smtClean="0">
                <a:latin typeface="Times New Roman" pitchFamily="18" charset="0"/>
              </a:rPr>
              <a:t>due to imperfect period </a:t>
            </a:r>
          </a:p>
          <a:p>
            <a:pPr lvl="1" eaLnBrk="1" hangingPunct="1">
              <a:buFont typeface="Arial" pitchFamily="34" charset="0"/>
              <a:buChar char="•"/>
            </a:pPr>
            <a:r>
              <a:rPr lang="en-US" sz="2400" dirty="0" smtClean="0">
                <a:latin typeface="Times New Roman" pitchFamily="18" charset="0"/>
              </a:rPr>
              <a:t>Small </a:t>
            </a:r>
            <a:r>
              <a:rPr lang="en-US" sz="2400" dirty="0">
                <a:latin typeface="Times New Roman" pitchFamily="18" charset="0"/>
              </a:rPr>
              <a:t>orbit-adjustment burns </a:t>
            </a:r>
            <a:r>
              <a:rPr lang="en-US" sz="2400" dirty="0" smtClean="0">
                <a:latin typeface="Times New Roman" pitchFamily="18" charset="0"/>
              </a:rPr>
              <a:t>performed (called station-keeps</a:t>
            </a:r>
            <a:r>
              <a:rPr lang="en-US" sz="2400" dirty="0">
                <a:latin typeface="Times New Roman" pitchFamily="18" charset="0"/>
              </a:rPr>
              <a:t>) </a:t>
            </a:r>
            <a:endParaRPr lang="en-US" sz="2400" dirty="0" smtClean="0">
              <a:latin typeface="Times New Roman" pitchFamily="18" charset="0"/>
            </a:endParaRPr>
          </a:p>
          <a:p>
            <a:pPr lvl="1" eaLnBrk="1" hangingPunct="1">
              <a:buFont typeface="Arial" pitchFamily="34" charset="0"/>
              <a:buChar char="•"/>
            </a:pPr>
            <a:r>
              <a:rPr lang="en-US" sz="2400" dirty="0" smtClean="0">
                <a:latin typeface="Times New Roman" pitchFamily="18" charset="0"/>
              </a:rPr>
              <a:t>Satellites with 24 hour period and non-zero inclination are called </a:t>
            </a:r>
            <a:r>
              <a:rPr lang="en-US" sz="2400" dirty="0" smtClean="0">
                <a:solidFill>
                  <a:schemeClr val="accent2"/>
                </a:solidFill>
                <a:latin typeface="Times New Roman" pitchFamily="18" charset="0"/>
              </a:rPr>
              <a:t>geosynchronous</a:t>
            </a:r>
            <a:endParaRPr lang="en-US" sz="2400" dirty="0" smtClean="0">
              <a:latin typeface="Times New Roman" pitchFamily="18" charset="0"/>
            </a:endParaRPr>
          </a:p>
          <a:p>
            <a:pPr lvl="1" eaLnBrk="1" hangingPunct="1">
              <a:buFont typeface="Arial" pitchFamily="34" charset="0"/>
              <a:buChar char="•"/>
            </a:pPr>
            <a:r>
              <a:rPr lang="en-US" sz="2400" dirty="0" smtClean="0">
                <a:latin typeface="Times New Roman" pitchFamily="18" charset="0"/>
              </a:rPr>
              <a:t>Geostationary and geosynchronous often interchanged</a:t>
            </a:r>
          </a:p>
        </p:txBody>
      </p:sp>
      <p:pic>
        <p:nvPicPr>
          <p:cNvPr id="37893" name="Picture 10" descr="geoinc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76399" y="3733800"/>
            <a:ext cx="5877513"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0"/>
            <a:ext cx="7772400" cy="1143000"/>
          </a:xfrm>
        </p:spPr>
        <p:txBody>
          <a:bodyPr/>
          <a:lstStyle/>
          <a:p>
            <a:pPr eaLnBrk="1" hangingPunct="1"/>
            <a:r>
              <a:rPr lang="en-US" dirty="0" smtClean="0"/>
              <a:t>Real </a:t>
            </a:r>
            <a:r>
              <a:rPr lang="en-US" dirty="0" err="1" smtClean="0"/>
              <a:t>Geobelt</a:t>
            </a:r>
            <a:endParaRPr lang="en-US" dirty="0" smtClean="0"/>
          </a:p>
        </p:txBody>
      </p:sp>
      <p:pic>
        <p:nvPicPr>
          <p:cNvPr id="38915" name="Picture 4" descr="ActualG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912437"/>
            <a:ext cx="6397777" cy="38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152400" y="1032570"/>
            <a:ext cx="8763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pitchFamily="34" charset="0"/>
              <a:buChar char="•"/>
            </a:pPr>
            <a:r>
              <a:rPr lang="en-US" sz="2800" dirty="0" smtClean="0">
                <a:latin typeface="Times New Roman" pitchFamily="18" charset="0"/>
              </a:rPr>
              <a:t>Ground </a:t>
            </a:r>
            <a:r>
              <a:rPr lang="en-US" sz="2800" dirty="0">
                <a:latin typeface="Times New Roman" pitchFamily="18" charset="0"/>
              </a:rPr>
              <a:t>traces </a:t>
            </a:r>
            <a:r>
              <a:rPr lang="en-US" sz="2800" dirty="0" smtClean="0">
                <a:latin typeface="Times New Roman" pitchFamily="18" charset="0"/>
              </a:rPr>
              <a:t>projected </a:t>
            </a:r>
            <a:r>
              <a:rPr lang="en-US" sz="2800" dirty="0">
                <a:latin typeface="Times New Roman" pitchFamily="18" charset="0"/>
              </a:rPr>
              <a:t>out to geostationary </a:t>
            </a:r>
            <a:r>
              <a:rPr lang="en-US" sz="2800" dirty="0" smtClean="0">
                <a:latin typeface="Times New Roman" pitchFamily="18" charset="0"/>
              </a:rPr>
              <a:t>altitude</a:t>
            </a:r>
          </a:p>
          <a:p>
            <a:pPr>
              <a:buFont typeface="Arial" pitchFamily="34" charset="0"/>
              <a:buChar char="•"/>
            </a:pPr>
            <a:r>
              <a:rPr lang="en-US" sz="2800" dirty="0" smtClean="0">
                <a:latin typeface="Times New Roman" pitchFamily="18" charset="0"/>
              </a:rPr>
              <a:t>Large </a:t>
            </a:r>
            <a:r>
              <a:rPr lang="en-US" sz="2800" dirty="0">
                <a:latin typeface="Times New Roman" pitchFamily="18" charset="0"/>
              </a:rPr>
              <a:t>inclinations (figure </a:t>
            </a:r>
            <a:r>
              <a:rPr lang="en-US" sz="2800" dirty="0" smtClean="0">
                <a:latin typeface="Times New Roman" pitchFamily="18" charset="0"/>
              </a:rPr>
              <a:t>8) run out </a:t>
            </a:r>
            <a:r>
              <a:rPr lang="en-US" sz="2800" dirty="0">
                <a:latin typeface="Times New Roman" pitchFamily="18" charset="0"/>
              </a:rPr>
              <a:t>of station-keeping </a:t>
            </a:r>
            <a:r>
              <a:rPr lang="en-US" sz="2800" dirty="0" smtClean="0">
                <a:latin typeface="Times New Roman" pitchFamily="18" charset="0"/>
              </a:rPr>
              <a:t>fuel</a:t>
            </a:r>
          </a:p>
          <a:p>
            <a:pPr>
              <a:buFont typeface="Arial" pitchFamily="34" charset="0"/>
              <a:buChar char="•"/>
            </a:pPr>
            <a:r>
              <a:rPr lang="en-US" sz="2800" dirty="0" smtClean="0">
                <a:latin typeface="Times New Roman" pitchFamily="18" charset="0"/>
              </a:rPr>
              <a:t>Sine </a:t>
            </a:r>
            <a:r>
              <a:rPr lang="en-US" sz="2800" dirty="0">
                <a:latin typeface="Times New Roman" pitchFamily="18" charset="0"/>
              </a:rPr>
              <a:t>wave </a:t>
            </a:r>
            <a:r>
              <a:rPr lang="en-US" sz="2800" dirty="0" smtClean="0">
                <a:latin typeface="Times New Roman" pitchFamily="18" charset="0"/>
              </a:rPr>
              <a:t>orbits </a:t>
            </a:r>
            <a:r>
              <a:rPr lang="en-US" sz="2800" dirty="0">
                <a:latin typeface="Times New Roman" pitchFamily="18" charset="0"/>
              </a:rPr>
              <a:t>are being drifted to </a:t>
            </a:r>
            <a:r>
              <a:rPr lang="en-US" sz="2800" dirty="0" smtClean="0">
                <a:latin typeface="Times New Roman" pitchFamily="18" charset="0"/>
              </a:rPr>
              <a:t>new location</a:t>
            </a:r>
          </a:p>
          <a:p>
            <a:pPr>
              <a:buFont typeface="Arial" pitchFamily="34" charset="0"/>
              <a:buChar char="•"/>
            </a:pPr>
            <a:r>
              <a:rPr lang="en-US" sz="2800" dirty="0" smtClean="0">
                <a:latin typeface="Times New Roman" pitchFamily="18" charset="0"/>
              </a:rPr>
              <a:t>Orbit </a:t>
            </a:r>
            <a:r>
              <a:rPr lang="en-US" sz="2800" dirty="0">
                <a:latin typeface="Times New Roman" pitchFamily="18" charset="0"/>
              </a:rPr>
              <a:t>color </a:t>
            </a:r>
            <a:r>
              <a:rPr lang="en-US" sz="2800" dirty="0" smtClean="0">
                <a:latin typeface="Times New Roman" pitchFamily="18" charset="0"/>
              </a:rPr>
              <a:t>participation </a:t>
            </a:r>
            <a:r>
              <a:rPr lang="en-US" sz="2800" dirty="0">
                <a:latin typeface="Times New Roman" pitchFamily="18" charset="0"/>
              </a:rPr>
              <a:t>in </a:t>
            </a:r>
            <a:r>
              <a:rPr lang="en-US" sz="2800" dirty="0" smtClean="0">
                <a:latin typeface="Times New Roman" pitchFamily="18" charset="0"/>
              </a:rPr>
              <a:t>data </a:t>
            </a:r>
            <a:r>
              <a:rPr lang="en-US" sz="2800" dirty="0">
                <a:latin typeface="Times New Roman" pitchFamily="18" charset="0"/>
              </a:rPr>
              <a:t>sharing </a:t>
            </a:r>
            <a:r>
              <a:rPr lang="en-US" sz="2800" dirty="0" smtClean="0">
                <a:latin typeface="Times New Roman" pitchFamily="18" charset="0"/>
              </a:rPr>
              <a:t>program</a:t>
            </a:r>
            <a:endParaRPr lang="en-US" sz="28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lstStyle/>
          <a:p>
            <a:pPr eaLnBrk="1" hangingPunct="1"/>
            <a:r>
              <a:rPr lang="en-US" dirty="0" smtClean="0"/>
              <a:t>GEO	</a:t>
            </a:r>
          </a:p>
        </p:txBody>
      </p:sp>
      <p:sp>
        <p:nvSpPr>
          <p:cNvPr id="39939" name="Text Box 3"/>
          <p:cNvSpPr txBox="1">
            <a:spLocks noChangeArrowheads="1"/>
          </p:cNvSpPr>
          <p:nvPr/>
        </p:nvSpPr>
        <p:spPr bwMode="auto">
          <a:xfrm>
            <a:off x="2209800" y="1600200"/>
            <a:ext cx="54387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latin typeface="Times New Roman" pitchFamily="18" charset="0"/>
              </a:rPr>
              <a:t>A </a:t>
            </a:r>
            <a:r>
              <a:rPr lang="en-US" sz="2800" dirty="0" smtClean="0">
                <a:latin typeface="Times New Roman" pitchFamily="18" charset="0"/>
              </a:rPr>
              <a:t>Short Lesson </a:t>
            </a:r>
            <a:r>
              <a:rPr lang="en-US" sz="2800" dirty="0">
                <a:latin typeface="Times New Roman" pitchFamily="18" charset="0"/>
              </a:rPr>
              <a:t>in </a:t>
            </a:r>
            <a:r>
              <a:rPr lang="en-US" sz="2800" dirty="0" smtClean="0">
                <a:latin typeface="Times New Roman" pitchFamily="18" charset="0"/>
              </a:rPr>
              <a:t>Urban Navigation</a:t>
            </a:r>
            <a:endParaRPr lang="en-US" sz="2800" dirty="0">
              <a:latin typeface="Times New Roman" pitchFamily="18" charset="0"/>
            </a:endParaRPr>
          </a:p>
        </p:txBody>
      </p:sp>
      <p:grpSp>
        <p:nvGrpSpPr>
          <p:cNvPr id="28681" name="Group 9"/>
          <p:cNvGrpSpPr>
            <a:grpSpLocks/>
          </p:cNvGrpSpPr>
          <p:nvPr/>
        </p:nvGrpSpPr>
        <p:grpSpPr bwMode="auto">
          <a:xfrm>
            <a:off x="609600" y="2362200"/>
            <a:ext cx="7321550" cy="1784350"/>
            <a:chOff x="480" y="1761"/>
            <a:chExt cx="4612" cy="1124"/>
          </a:xfrm>
        </p:grpSpPr>
        <p:sp>
          <p:nvSpPr>
            <p:cNvPr id="39945" name="Text Box 4"/>
            <p:cNvSpPr txBox="1">
              <a:spLocks noChangeArrowheads="1"/>
            </p:cNvSpPr>
            <p:nvPr/>
          </p:nvSpPr>
          <p:spPr bwMode="auto">
            <a:xfrm>
              <a:off x="912" y="1761"/>
              <a:ext cx="4180"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latin typeface="Times New Roman" pitchFamily="18" charset="0"/>
                </a:rPr>
                <a:t>How can you tell what direction is south if you’re lost in the middle of an urban area in the United States with no compass or GPS receiver? </a:t>
              </a:r>
              <a:r>
                <a:rPr lang="en-US" sz="2200" b="1" dirty="0" smtClean="0">
                  <a:latin typeface="Times New Roman" pitchFamily="18" charset="0"/>
                </a:rPr>
                <a:t>It is </a:t>
              </a:r>
              <a:r>
                <a:rPr lang="en-US" sz="2200" b="1" dirty="0">
                  <a:latin typeface="Times New Roman" pitchFamily="18" charset="0"/>
                </a:rPr>
                <a:t>too cloudy to see the sun, and </a:t>
              </a:r>
              <a:r>
                <a:rPr lang="en-US" sz="2200" b="1" dirty="0" smtClean="0">
                  <a:latin typeface="Times New Roman" pitchFamily="18" charset="0"/>
                </a:rPr>
                <a:t>there is no </a:t>
              </a:r>
              <a:r>
                <a:rPr lang="en-US" sz="2200" b="1" dirty="0">
                  <a:latin typeface="Times New Roman" pitchFamily="18" charset="0"/>
                </a:rPr>
                <a:t>moss </a:t>
              </a:r>
              <a:r>
                <a:rPr lang="en-US" sz="2200" b="1" dirty="0" smtClean="0">
                  <a:latin typeface="Times New Roman" pitchFamily="18" charset="0"/>
                </a:rPr>
                <a:t>growing </a:t>
              </a:r>
              <a:r>
                <a:rPr lang="en-US" sz="2200" b="1" dirty="0">
                  <a:latin typeface="Times New Roman" pitchFamily="18" charset="0"/>
                </a:rPr>
                <a:t>anywhere! </a:t>
              </a:r>
              <a:r>
                <a:rPr lang="en-US" sz="2200" b="1" dirty="0" smtClean="0">
                  <a:latin typeface="Times New Roman" pitchFamily="18" charset="0"/>
                </a:rPr>
                <a:t>Think </a:t>
              </a:r>
              <a:r>
                <a:rPr lang="en-US" sz="2200" b="1" dirty="0">
                  <a:latin typeface="Times New Roman" pitchFamily="18" charset="0"/>
                </a:rPr>
                <a:t>about what you have learned about orbits</a:t>
              </a:r>
              <a:r>
                <a:rPr lang="en-US" sz="2200" b="1" dirty="0" smtClean="0">
                  <a:latin typeface="Times New Roman" pitchFamily="18" charset="0"/>
                </a:rPr>
                <a:t>.</a:t>
              </a:r>
              <a:endParaRPr lang="en-US" sz="2200" b="1" dirty="0">
                <a:latin typeface="Times New Roman" pitchFamily="18" charset="0"/>
              </a:endParaRPr>
            </a:p>
          </p:txBody>
        </p:sp>
        <p:sp>
          <p:nvSpPr>
            <p:cNvPr id="39946" name="Text Box 5"/>
            <p:cNvSpPr txBox="1">
              <a:spLocks noChangeArrowheads="1"/>
            </p:cNvSpPr>
            <p:nvPr/>
          </p:nvSpPr>
          <p:spPr bwMode="auto">
            <a:xfrm>
              <a:off x="480" y="1776"/>
              <a:ext cx="3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Times New Roman" pitchFamily="18" charset="0"/>
                </a:rPr>
                <a:t>Q.</a:t>
              </a:r>
            </a:p>
          </p:txBody>
        </p:sp>
      </p:grpSp>
      <p:grpSp>
        <p:nvGrpSpPr>
          <p:cNvPr id="28682" name="Group 10"/>
          <p:cNvGrpSpPr>
            <a:grpSpLocks/>
          </p:cNvGrpSpPr>
          <p:nvPr/>
        </p:nvGrpSpPr>
        <p:grpSpPr bwMode="auto">
          <a:xfrm>
            <a:off x="685800" y="4190999"/>
            <a:ext cx="7383200" cy="1785035"/>
            <a:chOff x="576" y="2625"/>
            <a:chExt cx="4556" cy="1141"/>
          </a:xfrm>
        </p:grpSpPr>
        <p:sp>
          <p:nvSpPr>
            <p:cNvPr id="39943" name="Text Box 6"/>
            <p:cNvSpPr txBox="1">
              <a:spLocks noChangeArrowheads="1"/>
            </p:cNvSpPr>
            <p:nvPr/>
          </p:nvSpPr>
          <p:spPr bwMode="auto">
            <a:xfrm>
              <a:off x="952" y="2625"/>
              <a:ext cx="4180" cy="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latin typeface="Times New Roman" pitchFamily="18" charset="0"/>
                </a:rPr>
                <a:t>Just look for a building/house with a TV satellite </a:t>
              </a:r>
              <a:r>
                <a:rPr lang="en-US" sz="2200" b="1" dirty="0" smtClean="0">
                  <a:latin typeface="Times New Roman" pitchFamily="18" charset="0"/>
                </a:rPr>
                <a:t>dish. </a:t>
              </a:r>
              <a:r>
                <a:rPr lang="en-US" sz="2200" b="1" dirty="0">
                  <a:latin typeface="Times New Roman" pitchFamily="18" charset="0"/>
                </a:rPr>
                <a:t>Since geostationary satellites can only “hover” above the equator, all dishes in the northern hemisphere that are communicating with geostationary satellites must </a:t>
              </a:r>
            </a:p>
            <a:p>
              <a:pPr eaLnBrk="1" hangingPunct="1"/>
              <a:r>
                <a:rPr lang="en-US" sz="2200" b="1" dirty="0">
                  <a:latin typeface="Times New Roman" pitchFamily="18" charset="0"/>
                </a:rPr>
                <a:t>be pointing toward the </a:t>
              </a:r>
              <a:r>
                <a:rPr lang="en-US" sz="2200" b="1" dirty="0" smtClean="0">
                  <a:latin typeface="Times New Roman" pitchFamily="18" charset="0"/>
                </a:rPr>
                <a:t>south.</a:t>
              </a:r>
              <a:endParaRPr lang="en-US" sz="2200" b="1" dirty="0">
                <a:latin typeface="Times New Roman" pitchFamily="18" charset="0"/>
              </a:endParaRPr>
            </a:p>
          </p:txBody>
        </p:sp>
        <p:sp>
          <p:nvSpPr>
            <p:cNvPr id="39944" name="Text Box 7"/>
            <p:cNvSpPr txBox="1">
              <a:spLocks noChangeArrowheads="1"/>
            </p:cNvSpPr>
            <p:nvPr/>
          </p:nvSpPr>
          <p:spPr bwMode="auto">
            <a:xfrm>
              <a:off x="576" y="2640"/>
              <a:ext cx="327"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Times New Roman" pitchFamily="18" charset="0"/>
                </a:rPr>
                <a:t>A.</a:t>
              </a:r>
            </a:p>
          </p:txBody>
        </p:sp>
      </p:grpSp>
      <p:pic>
        <p:nvPicPr>
          <p:cNvPr id="39942" name="Picture 8"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33400"/>
            <a:ext cx="11493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checkerboard(across)">
                                      <p:cBhvr>
                                        <p:cTn id="7" dur="500"/>
                                        <p:tgtEl>
                                          <p:spTgt spid="28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checkerboard(across)">
                                      <p:cBhvr>
                                        <p:cTn id="12"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r>
              <a:rPr lang="en-US" dirty="0" smtClean="0"/>
              <a:t> (</a:t>
            </a:r>
            <a:r>
              <a:rPr lang="en-US" dirty="0" err="1" smtClean="0"/>
              <a:t>Moly</a:t>
            </a:r>
            <a:r>
              <a:rPr lang="en-US" dirty="0" smtClean="0"/>
              <a:t>)</a:t>
            </a:r>
          </a:p>
        </p:txBody>
      </p:sp>
      <p:sp>
        <p:nvSpPr>
          <p:cNvPr id="40963" name="Text Box 3"/>
          <p:cNvSpPr txBox="1">
            <a:spLocks noChangeArrowheads="1"/>
          </p:cNvSpPr>
          <p:nvPr/>
        </p:nvSpPr>
        <p:spPr bwMode="auto">
          <a:xfrm>
            <a:off x="304800" y="838200"/>
            <a:ext cx="8426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Using geostationary satellites for communications posed severe problems for Russia since so much of their land mass is near or north of 70 degrees in latitude.</a:t>
            </a:r>
          </a:p>
        </p:txBody>
      </p:sp>
      <p:sp>
        <p:nvSpPr>
          <p:cNvPr id="40964" name="Text Box 5"/>
          <p:cNvSpPr txBox="1">
            <a:spLocks noChangeArrowheads="1"/>
          </p:cNvSpPr>
          <p:nvPr/>
        </p:nvSpPr>
        <p:spPr bwMode="auto">
          <a:xfrm>
            <a:off x="317500" y="5715000"/>
            <a:ext cx="882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To overcome this problem, they created a type of orbit, a </a:t>
            </a:r>
            <a:r>
              <a:rPr lang="en-US" sz="2400" dirty="0" err="1">
                <a:latin typeface="Times New Roman" pitchFamily="18" charset="0"/>
              </a:rPr>
              <a:t>Molniya</a:t>
            </a:r>
            <a:r>
              <a:rPr lang="en-US" sz="2400" dirty="0">
                <a:latin typeface="Times New Roman" pitchFamily="18" charset="0"/>
              </a:rPr>
              <a:t> orbit, to allow for long-term communications over their northern land mass.</a:t>
            </a:r>
          </a:p>
        </p:txBody>
      </p:sp>
      <p:pic>
        <p:nvPicPr>
          <p:cNvPr id="40965" name="Picture 6" descr="Russi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73175" y="1981200"/>
            <a:ext cx="6557963" cy="3830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endParaRPr lang="en-US" dirty="0" smtClean="0"/>
          </a:p>
        </p:txBody>
      </p:sp>
      <p:sp>
        <p:nvSpPr>
          <p:cNvPr id="11268" name="Text Box 3"/>
          <p:cNvSpPr txBox="1">
            <a:spLocks noChangeArrowheads="1"/>
          </p:cNvSpPr>
          <p:nvPr/>
        </p:nvSpPr>
        <p:spPr bwMode="auto">
          <a:xfrm>
            <a:off x="381000" y="1082457"/>
            <a:ext cx="8331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800" dirty="0" smtClean="0">
                <a:latin typeface="Times New Roman" pitchFamily="18" charset="0"/>
              </a:rPr>
              <a:t>Highly inclined and highly elliptical orbit</a:t>
            </a:r>
          </a:p>
          <a:p>
            <a:pPr eaLnBrk="1" hangingPunct="1">
              <a:buFont typeface="Arial" pitchFamily="34" charset="0"/>
              <a:buChar char="•"/>
            </a:pPr>
            <a:r>
              <a:rPr lang="en-US" sz="2800" dirty="0" smtClean="0">
                <a:latin typeface="Times New Roman" pitchFamily="18" charset="0"/>
              </a:rPr>
              <a:t>High </a:t>
            </a:r>
            <a:r>
              <a:rPr lang="en-US" sz="2800" dirty="0">
                <a:latin typeface="Times New Roman" pitchFamily="18" charset="0"/>
              </a:rPr>
              <a:t>inclination </a:t>
            </a:r>
            <a:r>
              <a:rPr lang="en-US" sz="2800" dirty="0" smtClean="0">
                <a:latin typeface="Times New Roman" pitchFamily="18" charset="0"/>
              </a:rPr>
              <a:t>covers northern Russia</a:t>
            </a:r>
          </a:p>
          <a:p>
            <a:pPr eaLnBrk="1" hangingPunct="1">
              <a:buFont typeface="Arial" pitchFamily="34" charset="0"/>
              <a:buChar char="•"/>
            </a:pPr>
            <a:r>
              <a:rPr lang="en-US" sz="2800" dirty="0" smtClean="0">
                <a:latin typeface="Times New Roman" pitchFamily="18" charset="0"/>
              </a:rPr>
              <a:t>High eccentricity</a:t>
            </a:r>
          </a:p>
          <a:p>
            <a:pPr eaLnBrk="1" hangingPunct="1"/>
            <a:r>
              <a:rPr lang="en-US" sz="2800" dirty="0" smtClean="0">
                <a:latin typeface="Times New Roman" pitchFamily="18" charset="0"/>
              </a:rPr>
              <a:t>	-- Large </a:t>
            </a:r>
            <a:r>
              <a:rPr lang="en-US" sz="2800" dirty="0">
                <a:latin typeface="Times New Roman" pitchFamily="18" charset="0"/>
              </a:rPr>
              <a:t>apogee </a:t>
            </a:r>
            <a:r>
              <a:rPr lang="en-US" sz="2800" dirty="0" smtClean="0">
                <a:latin typeface="Times New Roman" pitchFamily="18" charset="0"/>
              </a:rPr>
              <a:t>altitude</a:t>
            </a:r>
          </a:p>
          <a:p>
            <a:pPr eaLnBrk="1" hangingPunct="1"/>
            <a:r>
              <a:rPr lang="en-US" sz="2800" dirty="0" smtClean="0">
                <a:latin typeface="Times New Roman" pitchFamily="18" charset="0"/>
              </a:rPr>
              <a:t>	-- Very </a:t>
            </a:r>
            <a:r>
              <a:rPr lang="en-US" sz="2800" dirty="0">
                <a:latin typeface="Times New Roman" pitchFamily="18" charset="0"/>
              </a:rPr>
              <a:t>slow velocity at </a:t>
            </a:r>
            <a:r>
              <a:rPr lang="en-US" sz="2800" dirty="0" smtClean="0">
                <a:latin typeface="Times New Roman" pitchFamily="18" charset="0"/>
              </a:rPr>
              <a:t>apogee</a:t>
            </a:r>
          </a:p>
          <a:p>
            <a:pPr eaLnBrk="1" hangingPunct="1">
              <a:buFont typeface="Arial" pitchFamily="34" charset="0"/>
              <a:buChar char="•"/>
            </a:pPr>
            <a:r>
              <a:rPr lang="en-US" sz="2800" dirty="0" smtClean="0">
                <a:latin typeface="Times New Roman" pitchFamily="18" charset="0"/>
              </a:rPr>
              <a:t>If </a:t>
            </a:r>
            <a:r>
              <a:rPr lang="en-US" sz="2800" dirty="0">
                <a:latin typeface="Times New Roman" pitchFamily="18" charset="0"/>
              </a:rPr>
              <a:t>apogee </a:t>
            </a:r>
            <a:r>
              <a:rPr lang="en-US" sz="2800" dirty="0" smtClean="0">
                <a:latin typeface="Times New Roman" pitchFamily="18" charset="0"/>
              </a:rPr>
              <a:t>is </a:t>
            </a:r>
            <a:r>
              <a:rPr lang="en-US" sz="2800" dirty="0">
                <a:latin typeface="Times New Roman" pitchFamily="18" charset="0"/>
              </a:rPr>
              <a:t>over </a:t>
            </a:r>
            <a:r>
              <a:rPr lang="en-US" sz="2800" dirty="0" smtClean="0">
                <a:latin typeface="Times New Roman" pitchFamily="18" charset="0"/>
              </a:rPr>
              <a:t>Russia, then satellite hangs </a:t>
            </a:r>
            <a:r>
              <a:rPr lang="en-US" sz="2800" dirty="0">
                <a:latin typeface="Times New Roman" pitchFamily="18" charset="0"/>
              </a:rPr>
              <a:t>over </a:t>
            </a:r>
            <a:r>
              <a:rPr lang="en-US" sz="2800" dirty="0" smtClean="0">
                <a:latin typeface="Times New Roman" pitchFamily="18" charset="0"/>
              </a:rPr>
              <a:t>Russia (</a:t>
            </a:r>
            <a:r>
              <a:rPr lang="en-US" sz="2800" dirty="0" err="1" smtClean="0">
                <a:latin typeface="Times New Roman" pitchFamily="18" charset="0"/>
              </a:rPr>
              <a:t>Kepler’s</a:t>
            </a:r>
            <a:r>
              <a:rPr lang="en-US" sz="2800" dirty="0" smtClean="0">
                <a:latin typeface="Times New Roman" pitchFamily="18" charset="0"/>
              </a:rPr>
              <a:t> </a:t>
            </a:r>
            <a:r>
              <a:rPr lang="en-US" sz="2800" dirty="0">
                <a:latin typeface="Times New Roman" pitchFamily="18" charset="0"/>
              </a:rPr>
              <a:t>2</a:t>
            </a:r>
            <a:r>
              <a:rPr lang="en-US" sz="2800" baseline="30000" dirty="0">
                <a:latin typeface="Times New Roman" pitchFamily="18" charset="0"/>
              </a:rPr>
              <a:t>nd</a:t>
            </a:r>
            <a:r>
              <a:rPr lang="en-US" sz="2800" dirty="0">
                <a:latin typeface="Times New Roman" pitchFamily="18" charset="0"/>
              </a:rPr>
              <a:t> </a:t>
            </a:r>
            <a:r>
              <a:rPr lang="en-US" sz="2800" dirty="0" smtClean="0">
                <a:latin typeface="Times New Roman" pitchFamily="18" charset="0"/>
              </a:rPr>
              <a:t>Law)</a:t>
            </a:r>
            <a:endParaRPr lang="en-US" sz="28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endParaRPr lang="en-US" dirty="0" smtClean="0"/>
          </a:p>
        </p:txBody>
      </p:sp>
      <p:pic>
        <p:nvPicPr>
          <p:cNvPr id="3" name="moly.avi">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19200" y="952500"/>
            <a:ext cx="64008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0"/>
            <a:ext cx="7772400" cy="1143000"/>
          </a:xfrm>
        </p:spPr>
        <p:txBody>
          <a:bodyPr/>
          <a:lstStyle/>
          <a:p>
            <a:pPr eaLnBrk="1" hangingPunct="1"/>
            <a:r>
              <a:rPr lang="en-US" dirty="0" err="1" smtClean="0"/>
              <a:t>Molniya</a:t>
            </a:r>
            <a:endParaRPr lang="en-US" dirty="0" smtClean="0"/>
          </a:p>
        </p:txBody>
      </p:sp>
      <p:sp>
        <p:nvSpPr>
          <p:cNvPr id="41987" name="Text Box 4"/>
          <p:cNvSpPr txBox="1">
            <a:spLocks noChangeArrowheads="1"/>
          </p:cNvSpPr>
          <p:nvPr/>
        </p:nvSpPr>
        <p:spPr bwMode="auto">
          <a:xfrm>
            <a:off x="593725" y="14335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a:latin typeface="Times New Roman" pitchFamily="18" charset="0"/>
            </a:endParaRPr>
          </a:p>
        </p:txBody>
      </p:sp>
      <p:sp>
        <p:nvSpPr>
          <p:cNvPr id="41988" name="Text Box 5"/>
          <p:cNvSpPr txBox="1">
            <a:spLocks noChangeArrowheads="1"/>
          </p:cNvSpPr>
          <p:nvPr/>
        </p:nvSpPr>
        <p:spPr bwMode="auto">
          <a:xfrm>
            <a:off x="685800" y="816114"/>
            <a:ext cx="8458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The </a:t>
            </a:r>
            <a:r>
              <a:rPr lang="en-US" sz="2200" dirty="0" err="1">
                <a:latin typeface="Times New Roman" pitchFamily="18" charset="0"/>
              </a:rPr>
              <a:t>Molniya</a:t>
            </a:r>
            <a:r>
              <a:rPr lang="en-US" sz="2200" dirty="0">
                <a:latin typeface="Times New Roman" pitchFamily="18" charset="0"/>
              </a:rPr>
              <a:t> ground trace looks quite different from most conventional ground traces. </a:t>
            </a:r>
            <a:r>
              <a:rPr lang="en-US" sz="2200" dirty="0" smtClean="0">
                <a:latin typeface="Times New Roman" pitchFamily="18" charset="0"/>
              </a:rPr>
              <a:t>It </a:t>
            </a:r>
            <a:r>
              <a:rPr lang="en-US" sz="2200" dirty="0">
                <a:latin typeface="Times New Roman" pitchFamily="18" charset="0"/>
              </a:rPr>
              <a:t>clearly illustrates the “hang time” of the satellite over </a:t>
            </a:r>
            <a:r>
              <a:rPr lang="en-US" sz="2200" dirty="0" smtClean="0">
                <a:latin typeface="Times New Roman" pitchFamily="18" charset="0"/>
              </a:rPr>
              <a:t>the </a:t>
            </a:r>
            <a:r>
              <a:rPr lang="en-US" sz="2200" dirty="0">
                <a:latin typeface="Times New Roman" pitchFamily="18" charset="0"/>
              </a:rPr>
              <a:t>Russian Federation.</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4" y="1924110"/>
            <a:ext cx="7442989" cy="478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0"/>
            <a:ext cx="7340600" cy="952500"/>
          </a:xfrm>
        </p:spPr>
        <p:txBody>
          <a:bodyPr/>
          <a:lstStyle/>
          <a:p>
            <a:pPr eaLnBrk="1" hangingPunct="1"/>
            <a:r>
              <a:rPr lang="en-US" smtClean="0"/>
              <a:t>Polar</a:t>
            </a:r>
          </a:p>
        </p:txBody>
      </p:sp>
      <p:sp>
        <p:nvSpPr>
          <p:cNvPr id="43011" name="Text Box 3"/>
          <p:cNvSpPr txBox="1">
            <a:spLocks noChangeArrowheads="1"/>
          </p:cNvSpPr>
          <p:nvPr/>
        </p:nvSpPr>
        <p:spPr bwMode="auto">
          <a:xfrm>
            <a:off x="762000" y="685800"/>
            <a:ext cx="76962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latin typeface="Times New Roman" pitchFamily="18" charset="0"/>
              </a:rPr>
              <a:t>Because the inclination of a polar orbit is 90 degrees, a satellite in polar orbit will eventually pass over every part of the world. </a:t>
            </a:r>
            <a:r>
              <a:rPr lang="en-US" sz="2200" dirty="0" smtClean="0">
                <a:latin typeface="Times New Roman" pitchFamily="18" charset="0"/>
              </a:rPr>
              <a:t>This </a:t>
            </a:r>
            <a:r>
              <a:rPr lang="en-US" sz="2200" dirty="0">
                <a:latin typeface="Times New Roman" pitchFamily="18" charset="0"/>
              </a:rPr>
              <a:t>makes polar orbits well-suited for satellites gathering information about the Earth, such as weather satellites.</a:t>
            </a:r>
          </a:p>
          <a:p>
            <a:pPr eaLnBrk="1" hangingPunct="1"/>
            <a:endParaRPr lang="en-US" sz="2000" dirty="0">
              <a:latin typeface="Times New Roman" pitchFamily="18" charset="0"/>
            </a:endParaRPr>
          </a:p>
          <a:p>
            <a:pPr eaLnBrk="1" hangingPunct="1"/>
            <a:r>
              <a:rPr lang="en-US" sz="2200" dirty="0">
                <a:latin typeface="Times New Roman" pitchFamily="18" charset="0"/>
              </a:rPr>
              <a:t>A special type of polar orbit called a </a:t>
            </a:r>
            <a:r>
              <a:rPr lang="en-US" sz="2200" dirty="0" smtClean="0">
                <a:solidFill>
                  <a:schemeClr val="hlink"/>
                </a:solidFill>
                <a:latin typeface="Times New Roman" pitchFamily="18" charset="0"/>
              </a:rPr>
              <a:t>Sun-synchronous</a:t>
            </a:r>
            <a:r>
              <a:rPr lang="en-US" sz="2200" dirty="0" smtClean="0">
                <a:latin typeface="Times New Roman" pitchFamily="18" charset="0"/>
              </a:rPr>
              <a:t> </a:t>
            </a:r>
            <a:r>
              <a:rPr lang="en-US" sz="2200" dirty="0">
                <a:latin typeface="Times New Roman" pitchFamily="18" charset="0"/>
              </a:rPr>
              <a:t>orbit passes over the same part of </a:t>
            </a:r>
            <a:r>
              <a:rPr lang="en-US" sz="2200" dirty="0" smtClean="0">
                <a:latin typeface="Times New Roman" pitchFamily="18" charset="0"/>
              </a:rPr>
              <a:t>the </a:t>
            </a:r>
            <a:r>
              <a:rPr lang="en-US" sz="2200" dirty="0">
                <a:latin typeface="Times New Roman" pitchFamily="18" charset="0"/>
              </a:rPr>
              <a:t>E</a:t>
            </a:r>
            <a:r>
              <a:rPr lang="en-US" sz="2200" dirty="0" smtClean="0">
                <a:latin typeface="Times New Roman" pitchFamily="18" charset="0"/>
              </a:rPr>
              <a:t>arth </a:t>
            </a:r>
            <a:r>
              <a:rPr lang="en-US" sz="2200" dirty="0">
                <a:latin typeface="Times New Roman" pitchFamily="18" charset="0"/>
              </a:rPr>
              <a:t>at roughly the same local time every day. Why might this be useful?</a:t>
            </a:r>
          </a:p>
        </p:txBody>
      </p:sp>
      <p:pic>
        <p:nvPicPr>
          <p:cNvPr id="43012" name="Picture 4" descr="90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470275"/>
            <a:ext cx="54102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0" y="152400"/>
            <a:ext cx="7772400" cy="914400"/>
          </a:xfrm>
        </p:spPr>
        <p:txBody>
          <a:bodyPr/>
          <a:lstStyle/>
          <a:p>
            <a:pPr eaLnBrk="1" hangingPunct="1"/>
            <a:r>
              <a:rPr lang="en-US" dirty="0" smtClean="0"/>
              <a:t>Constellations</a:t>
            </a:r>
          </a:p>
        </p:txBody>
      </p:sp>
      <p:sp>
        <p:nvSpPr>
          <p:cNvPr id="12292" name="Text Box 5"/>
          <p:cNvSpPr txBox="1">
            <a:spLocks noChangeArrowheads="1"/>
          </p:cNvSpPr>
          <p:nvPr/>
        </p:nvSpPr>
        <p:spPr bwMode="auto">
          <a:xfrm>
            <a:off x="190500" y="914400"/>
            <a:ext cx="8877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A single </a:t>
            </a:r>
            <a:r>
              <a:rPr lang="en-US" sz="2400" dirty="0">
                <a:latin typeface="Times New Roman" pitchFamily="18" charset="0"/>
              </a:rPr>
              <a:t>satellite </a:t>
            </a:r>
            <a:r>
              <a:rPr lang="en-US" sz="2400" dirty="0" smtClean="0">
                <a:latin typeface="Times New Roman" pitchFamily="18" charset="0"/>
              </a:rPr>
              <a:t>is often </a:t>
            </a:r>
            <a:r>
              <a:rPr lang="en-US" sz="2400" dirty="0">
                <a:latin typeface="Times New Roman" pitchFamily="18" charset="0"/>
              </a:rPr>
              <a:t>insufficient to perform a particular mission. Groups of satellites in various orbits will work together to accomplish the mission. Such groupings of satellites are called </a:t>
            </a:r>
            <a:r>
              <a:rPr lang="en-US" sz="2400" dirty="0">
                <a:solidFill>
                  <a:schemeClr val="accent2"/>
                </a:solidFill>
                <a:latin typeface="Times New Roman" pitchFamily="18" charset="0"/>
              </a:rPr>
              <a:t>constellations</a:t>
            </a:r>
            <a:r>
              <a:rPr lang="en-US" sz="2400" dirty="0">
                <a:latin typeface="Times New Roman" pitchFamily="18" charset="0"/>
              </a:rPr>
              <a:t>. </a:t>
            </a:r>
            <a:r>
              <a:rPr lang="en-US" sz="2400" dirty="0" smtClean="0">
                <a:latin typeface="Times New Roman" pitchFamily="18" charset="0"/>
              </a:rPr>
              <a:t>GPS </a:t>
            </a:r>
            <a:r>
              <a:rPr lang="en-US" sz="2400" dirty="0">
                <a:latin typeface="Times New Roman" pitchFamily="18" charset="0"/>
              </a:rPr>
              <a:t>(Global Positioning System) is one such example.</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4767262" cy="411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7772400" cy="1143000"/>
          </a:xfrm>
        </p:spPr>
        <p:txBody>
          <a:bodyPr/>
          <a:lstStyle/>
          <a:p>
            <a:pPr eaLnBrk="1" hangingPunct="1"/>
            <a:r>
              <a:rPr lang="en-US" dirty="0" smtClean="0"/>
              <a:t>What Is an Ellipse?</a:t>
            </a:r>
          </a:p>
        </p:txBody>
      </p:sp>
      <p:pic>
        <p:nvPicPr>
          <p:cNvPr id="20" name="Picture 4" descr="Ellip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71600"/>
            <a:ext cx="3200400" cy="24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p:cNvSpPr txBox="1">
            <a:spLocks/>
          </p:cNvSpPr>
          <p:nvPr/>
        </p:nvSpPr>
        <p:spPr>
          <a:xfrm>
            <a:off x="457200" y="1295400"/>
            <a:ext cx="4876800" cy="4525963"/>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a</a:t>
            </a:r>
            <a:r>
              <a:rPr kumimoji="0" lang="en-US" sz="3200" b="0" i="0" u="none" strike="noStrike" kern="0" cap="none" spc="0" normalizeH="0" baseline="0" noProof="0" dirty="0" smtClean="0">
                <a:ln>
                  <a:noFill/>
                </a:ln>
                <a:solidFill>
                  <a:schemeClr val="tx1"/>
                </a:solidFill>
                <a:effectLst/>
                <a:uLnTx/>
                <a:uFillTx/>
                <a:latin typeface="+mn-lt"/>
                <a:ea typeface="+mn-ea"/>
                <a:cs typeface="+mn-cs"/>
              </a:rPr>
              <a:t> defines ½ the major axis length</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b</a:t>
            </a:r>
            <a:r>
              <a:rPr kumimoji="0" lang="en-US" sz="3200" b="0" i="0" u="none" strike="noStrike" kern="0" cap="none" spc="0" normalizeH="0" baseline="0" noProof="0" dirty="0" smtClean="0">
                <a:ln>
                  <a:noFill/>
                </a:ln>
                <a:solidFill>
                  <a:schemeClr val="tx1"/>
                </a:solidFill>
                <a:effectLst/>
                <a:uLnTx/>
                <a:uFillTx/>
                <a:latin typeface="+mn-lt"/>
                <a:ea typeface="+mn-ea"/>
                <a:cs typeface="+mn-cs"/>
              </a:rPr>
              <a:t> defines ½ the minor axis length</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c</a:t>
            </a:r>
            <a:r>
              <a:rPr kumimoji="0" lang="en-US" sz="3200" b="0" i="0" u="none" strike="noStrike" kern="0" cap="none" spc="0" normalizeH="0" baseline="0" noProof="0" dirty="0" smtClean="0">
                <a:ln>
                  <a:noFill/>
                </a:ln>
                <a:solidFill>
                  <a:schemeClr val="tx1"/>
                </a:solidFill>
                <a:effectLst/>
                <a:uLnTx/>
                <a:uFillTx/>
                <a:latin typeface="+mn-lt"/>
                <a:ea typeface="+mn-ea"/>
                <a:cs typeface="+mn-cs"/>
              </a:rPr>
              <a:t> is the distance from the center of the ellipse to either focal point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For a circle, </a:t>
            </a:r>
            <a:r>
              <a:rPr kumimoji="0" lang="en-US" sz="3200" b="0" i="1" u="none" strike="noStrike" kern="0" cap="none" spc="0" normalizeH="0" baseline="0" noProof="0" dirty="0" smtClean="0">
                <a:ln>
                  <a:noFill/>
                </a:ln>
                <a:solidFill>
                  <a:schemeClr val="tx1"/>
                </a:solidFill>
                <a:effectLst/>
                <a:uLnTx/>
                <a:uFillTx/>
                <a:latin typeface="+mn-lt"/>
                <a:ea typeface="+mn-ea"/>
                <a:cs typeface="+mn-cs"/>
              </a:rPr>
              <a:t>a</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and </a:t>
            </a:r>
            <a:r>
              <a:rPr kumimoji="0" lang="en-US" sz="3200" b="0" i="1" u="none" strike="noStrike" kern="0" cap="none" spc="0" normalizeH="0" baseline="0" noProof="0" dirty="0" smtClean="0">
                <a:ln>
                  <a:noFill/>
                </a:ln>
                <a:solidFill>
                  <a:schemeClr val="tx1"/>
                </a:solidFill>
                <a:effectLst/>
                <a:uLnTx/>
                <a:uFillTx/>
                <a:latin typeface="+mn-lt"/>
                <a:ea typeface="+mn-ea"/>
                <a:cs typeface="+mn-cs"/>
              </a:rPr>
              <a:t>b</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are equal to the radius, and both focal points are co-located at the center of the ellipse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2819400"/>
            <a:ext cx="7772400" cy="3200400"/>
          </a:xfrm>
        </p:spPr>
        <p:txBody>
          <a:bodyPr/>
          <a:lstStyle/>
          <a:p>
            <a:pPr marL="514350" indent="-514350" eaLnBrk="1" hangingPunct="1">
              <a:buFont typeface="+mj-lt"/>
              <a:buAutoNum type="arabicPeriod"/>
            </a:pPr>
            <a:r>
              <a:rPr lang="en-US" sz="2800" dirty="0" smtClean="0"/>
              <a:t>If Norway wanted to obtain satellite imagery of all of its major urban areas, what type of orbit would be appropriate?</a:t>
            </a:r>
          </a:p>
          <a:p>
            <a:pPr marL="514350" indent="-514350" eaLnBrk="1" hangingPunct="1">
              <a:buFont typeface="+mj-lt"/>
              <a:buAutoNum type="arabicPeriod"/>
            </a:pPr>
            <a:r>
              <a:rPr lang="en-US" sz="2800" dirty="0" smtClean="0"/>
              <a:t>Could researchers at McMurdo Station in Antarctica use geostationary satellites for communications?</a:t>
            </a:r>
          </a:p>
          <a:p>
            <a:pPr eaLnBrk="1" hangingPunct="1"/>
            <a:endParaRPr lang="en-US" dirty="0" smtClean="0"/>
          </a:p>
          <a:p>
            <a:pPr eaLnBrk="1" hangingPunct="1"/>
            <a:endParaRPr lang="en-US" dirty="0" smtClean="0"/>
          </a:p>
        </p:txBody>
      </p:sp>
      <p:sp>
        <p:nvSpPr>
          <p:cNvPr id="44036" name="Text Box 4"/>
          <p:cNvSpPr txBox="1">
            <a:spLocks noChangeArrowheads="1"/>
          </p:cNvSpPr>
          <p:nvPr/>
        </p:nvSpPr>
        <p:spPr bwMode="auto">
          <a:xfrm>
            <a:off x="669925" y="1636713"/>
            <a:ext cx="7712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dirty="0">
                <a:latin typeface="Times New Roman" pitchFamily="18" charset="0"/>
              </a:rPr>
              <a:t>Use your new understanding of orbital mechanics to answer the following questions.</a:t>
            </a:r>
          </a:p>
        </p:txBody>
      </p:sp>
    </p:spTree>
    <p:extLst>
      <p:ext uri="{BB962C8B-B14F-4D97-AF65-F5344CB8AC3E}">
        <p14:creationId xmlns:p14="http://schemas.microsoft.com/office/powerpoint/2010/main" val="4142409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752600"/>
            <a:ext cx="7772400" cy="4724400"/>
          </a:xfrm>
        </p:spPr>
        <p:txBody>
          <a:bodyPr/>
          <a:lstStyle/>
          <a:p>
            <a:pPr marL="514350" indent="-514350" eaLnBrk="1" hangingPunct="1">
              <a:buFont typeface="+mj-lt"/>
              <a:buAutoNum type="arabicPeriod"/>
            </a:pPr>
            <a:r>
              <a:rPr lang="en-US" sz="2800" dirty="0" smtClean="0"/>
              <a:t>If Norway wanted to obtain satellite imagery of all of its major urban areas, what type of orbit would be appropriate?</a:t>
            </a:r>
          </a:p>
          <a:p>
            <a:pPr marL="0" indent="0" eaLnBrk="1" hangingPunct="1">
              <a:buNone/>
            </a:pPr>
            <a:endParaRPr lang="en-US" sz="2800" b="1" dirty="0" smtClean="0">
              <a:solidFill>
                <a:srgbClr val="FF0000"/>
              </a:solidFill>
            </a:endParaRPr>
          </a:p>
          <a:p>
            <a:pPr marL="0" indent="0" eaLnBrk="1" hangingPunct="1">
              <a:buNone/>
            </a:pPr>
            <a:r>
              <a:rPr lang="en-US" sz="2800" b="1" dirty="0" smtClean="0">
                <a:solidFill>
                  <a:srgbClr val="FF0000"/>
                </a:solidFill>
              </a:rPr>
              <a:t>For </a:t>
            </a:r>
            <a:r>
              <a:rPr lang="en-US" sz="2800" b="1" dirty="0">
                <a:solidFill>
                  <a:srgbClr val="FF0000"/>
                </a:solidFill>
              </a:rPr>
              <a:t>the Norwegian satellites, the satellite </a:t>
            </a:r>
            <a:r>
              <a:rPr lang="en-US" sz="2800" b="1" dirty="0" smtClean="0">
                <a:solidFill>
                  <a:srgbClr val="FF0000"/>
                </a:solidFill>
              </a:rPr>
              <a:t>should </a:t>
            </a:r>
            <a:r>
              <a:rPr lang="en-US" sz="2800" b="1" dirty="0">
                <a:solidFill>
                  <a:srgbClr val="FF0000"/>
                </a:solidFill>
              </a:rPr>
              <a:t>have a high inclination (since </a:t>
            </a:r>
            <a:r>
              <a:rPr lang="en-US" sz="2800" b="1" dirty="0" smtClean="0">
                <a:solidFill>
                  <a:srgbClr val="FF0000"/>
                </a:solidFill>
              </a:rPr>
              <a:t>Norway </a:t>
            </a:r>
            <a:r>
              <a:rPr lang="en-US" sz="2800" b="1" dirty="0">
                <a:solidFill>
                  <a:srgbClr val="FF0000"/>
                </a:solidFill>
              </a:rPr>
              <a:t>is in the northern latitude region) </a:t>
            </a:r>
            <a:r>
              <a:rPr lang="en-US" sz="2800" b="1" dirty="0" smtClean="0">
                <a:solidFill>
                  <a:srgbClr val="FF0000"/>
                </a:solidFill>
              </a:rPr>
              <a:t>and </a:t>
            </a:r>
            <a:r>
              <a:rPr lang="en-US" sz="2800" b="1" dirty="0">
                <a:solidFill>
                  <a:srgbClr val="FF0000"/>
                </a:solidFill>
              </a:rPr>
              <a:t>low altitude, circular orbit. </a:t>
            </a:r>
            <a:r>
              <a:rPr lang="en-US" sz="2800" b="1" dirty="0" smtClean="0">
                <a:solidFill>
                  <a:srgbClr val="FF0000"/>
                </a:solidFill>
              </a:rPr>
              <a:t>The inclination is approximately </a:t>
            </a:r>
            <a:r>
              <a:rPr lang="en-US" sz="2800" b="1" dirty="0">
                <a:solidFill>
                  <a:srgbClr val="FF0000"/>
                </a:solidFill>
              </a:rPr>
              <a:t>70-80 degrees </a:t>
            </a:r>
            <a:r>
              <a:rPr lang="en-US" sz="2800" b="1" dirty="0" smtClean="0">
                <a:solidFill>
                  <a:srgbClr val="FF0000"/>
                </a:solidFill>
              </a:rPr>
              <a:t>with an </a:t>
            </a:r>
            <a:r>
              <a:rPr lang="en-US" sz="2800" b="1" dirty="0">
                <a:solidFill>
                  <a:srgbClr val="FF0000"/>
                </a:solidFill>
              </a:rPr>
              <a:t>altitude of several hundred km</a:t>
            </a:r>
            <a:r>
              <a:rPr lang="en-US" sz="2800" b="1" dirty="0" smtClean="0">
                <a:solidFill>
                  <a:srgbClr val="FF0000"/>
                </a:solidFill>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600200"/>
            <a:ext cx="7772400" cy="4114800"/>
          </a:xfrm>
        </p:spPr>
        <p:txBody>
          <a:bodyPr/>
          <a:lstStyle/>
          <a:p>
            <a:pPr marL="514350" indent="-514350" eaLnBrk="1" hangingPunct="1">
              <a:buAutoNum type="arabicPeriod" startAt="2"/>
            </a:pPr>
            <a:r>
              <a:rPr lang="en-US" sz="2800" dirty="0" smtClean="0"/>
              <a:t>Could researchers at McMurdo Station in Antarctica use geostationary satellites for communications?</a:t>
            </a:r>
          </a:p>
          <a:p>
            <a:pPr marL="514350" indent="-514350" eaLnBrk="1" hangingPunct="1">
              <a:buAutoNum type="arabicPeriod" startAt="2"/>
            </a:pPr>
            <a:endParaRPr lang="en-US" sz="2800" dirty="0" smtClean="0"/>
          </a:p>
          <a:p>
            <a:pPr marL="0" indent="0" eaLnBrk="1" hangingPunct="1">
              <a:buNone/>
            </a:pPr>
            <a:r>
              <a:rPr lang="en-US" sz="2800" b="1" dirty="0" smtClean="0">
                <a:solidFill>
                  <a:srgbClr val="FF0000"/>
                </a:solidFill>
              </a:rPr>
              <a:t>No, because the </a:t>
            </a:r>
            <a:r>
              <a:rPr lang="en-US" sz="2800" b="1" dirty="0">
                <a:solidFill>
                  <a:srgbClr val="FF0000"/>
                </a:solidFill>
              </a:rPr>
              <a:t>latitude of Antarctica is too far </a:t>
            </a:r>
            <a:r>
              <a:rPr lang="en-US" sz="2800" b="1" dirty="0" smtClean="0">
                <a:solidFill>
                  <a:srgbClr val="FF0000"/>
                </a:solidFill>
              </a:rPr>
              <a:t>south. However, options do exist. </a:t>
            </a:r>
            <a:endParaRPr lang="en-US" sz="2800" b="1" dirty="0">
              <a:solidFill>
                <a:srgbClr val="FF0000"/>
              </a:solidFill>
            </a:endParaRPr>
          </a:p>
        </p:txBody>
      </p:sp>
    </p:spTree>
    <p:extLst>
      <p:ext uri="{BB962C8B-B14F-4D97-AF65-F5344CB8AC3E}">
        <p14:creationId xmlns:p14="http://schemas.microsoft.com/office/powerpoint/2010/main" val="16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600200"/>
            <a:ext cx="7772400" cy="4114800"/>
          </a:xfrm>
        </p:spPr>
        <p:txBody>
          <a:bodyPr/>
          <a:lstStyle/>
          <a:p>
            <a:pPr eaLnBrk="1" hangingPunct="1">
              <a:buNone/>
            </a:pPr>
            <a:r>
              <a:rPr lang="en-US" sz="2800" dirty="0" smtClean="0"/>
              <a:t>2.	 Could researchers at McMurdo Station in Antarctica use geostationary satellites for communications?</a:t>
            </a:r>
          </a:p>
          <a:p>
            <a:pPr marL="0" indent="0" eaLnBrk="1" hangingPunct="1">
              <a:buNone/>
            </a:pPr>
            <a:r>
              <a:rPr lang="en-US" sz="2800" b="1" dirty="0" smtClean="0">
                <a:solidFill>
                  <a:srgbClr val="FF0000"/>
                </a:solidFill>
              </a:rPr>
              <a:t>Option #1</a:t>
            </a:r>
          </a:p>
          <a:p>
            <a:pPr marL="0" indent="0" eaLnBrk="1" hangingPunct="1">
              <a:buNone/>
            </a:pPr>
            <a:r>
              <a:rPr lang="en-US" sz="2800" b="1" dirty="0" smtClean="0">
                <a:solidFill>
                  <a:srgbClr val="FF0000"/>
                </a:solidFill>
              </a:rPr>
              <a:t>Old geostationary </a:t>
            </a:r>
            <a:r>
              <a:rPr lang="en-US" sz="2800" b="1" dirty="0">
                <a:solidFill>
                  <a:srgbClr val="FF0000"/>
                </a:solidFill>
              </a:rPr>
              <a:t>satellites that have acquired </a:t>
            </a:r>
            <a:r>
              <a:rPr lang="en-US" sz="2800" b="1" dirty="0" smtClean="0">
                <a:solidFill>
                  <a:srgbClr val="FF0000"/>
                </a:solidFill>
              </a:rPr>
              <a:t>significant inclination (i.e., &gt;10 </a:t>
            </a:r>
            <a:r>
              <a:rPr lang="en-US" sz="2800" b="1" dirty="0">
                <a:solidFill>
                  <a:srgbClr val="FF0000"/>
                </a:solidFill>
              </a:rPr>
              <a:t>degrees) </a:t>
            </a:r>
            <a:r>
              <a:rPr lang="en-US" sz="2800" b="1" dirty="0" smtClean="0">
                <a:solidFill>
                  <a:srgbClr val="FF0000"/>
                </a:solidFill>
              </a:rPr>
              <a:t>can </a:t>
            </a:r>
            <a:r>
              <a:rPr lang="en-US" sz="2800" b="1" dirty="0">
                <a:solidFill>
                  <a:srgbClr val="FF0000"/>
                </a:solidFill>
              </a:rPr>
              <a:t>often provide continuous communications for &gt;6 hours a day when they are in the southern portion of their </a:t>
            </a:r>
            <a:r>
              <a:rPr lang="en-US" sz="2800" b="1" dirty="0" smtClean="0">
                <a:solidFill>
                  <a:srgbClr val="FF0000"/>
                </a:solidFill>
              </a:rPr>
              <a:t>figure 8 </a:t>
            </a:r>
            <a:r>
              <a:rPr lang="en-US" sz="2800" b="1" dirty="0">
                <a:solidFill>
                  <a:srgbClr val="FF0000"/>
                </a:solidFill>
              </a:rPr>
              <a:t>ground trace</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7283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dirty="0" smtClean="0"/>
              <a:t>Now That You Know the Basics</a:t>
            </a:r>
          </a:p>
        </p:txBody>
      </p:sp>
      <p:sp>
        <p:nvSpPr>
          <p:cNvPr id="44035" name="Rectangle 3"/>
          <p:cNvSpPr>
            <a:spLocks noGrp="1" noChangeArrowheads="1"/>
          </p:cNvSpPr>
          <p:nvPr>
            <p:ph type="body" idx="1"/>
          </p:nvPr>
        </p:nvSpPr>
        <p:spPr>
          <a:xfrm>
            <a:off x="609600" y="1600200"/>
            <a:ext cx="7772400" cy="4114800"/>
          </a:xfrm>
        </p:spPr>
        <p:txBody>
          <a:bodyPr/>
          <a:lstStyle/>
          <a:p>
            <a:pPr eaLnBrk="1" hangingPunct="1">
              <a:buNone/>
            </a:pPr>
            <a:r>
              <a:rPr lang="en-US" sz="2800" dirty="0" smtClean="0"/>
              <a:t>2. Could researchers at McMurdo Station in Antarctica use geostationary satellites for communications?</a:t>
            </a:r>
          </a:p>
          <a:p>
            <a:pPr marL="0" indent="0" eaLnBrk="1" hangingPunct="1">
              <a:buNone/>
            </a:pPr>
            <a:r>
              <a:rPr lang="en-US" sz="2800" b="1" dirty="0" smtClean="0">
                <a:solidFill>
                  <a:srgbClr val="FF0000"/>
                </a:solidFill>
              </a:rPr>
              <a:t>Option #2</a:t>
            </a:r>
          </a:p>
          <a:p>
            <a:pPr marL="0" indent="0" eaLnBrk="1" hangingPunct="1">
              <a:buNone/>
            </a:pPr>
            <a:r>
              <a:rPr lang="en-US" sz="2800" b="1" dirty="0" smtClean="0">
                <a:solidFill>
                  <a:srgbClr val="FF0000"/>
                </a:solidFill>
              </a:rPr>
              <a:t>Researchers </a:t>
            </a:r>
            <a:r>
              <a:rPr lang="en-US" sz="2800" b="1" dirty="0">
                <a:solidFill>
                  <a:srgbClr val="FF0000"/>
                </a:solidFill>
              </a:rPr>
              <a:t>in Antarctica can also communicate using low </a:t>
            </a:r>
            <a:r>
              <a:rPr lang="en-US" sz="2800" b="1" dirty="0" smtClean="0">
                <a:solidFill>
                  <a:srgbClr val="FF0000"/>
                </a:solidFill>
              </a:rPr>
              <a:t>Earth </a:t>
            </a:r>
            <a:r>
              <a:rPr lang="en-US" sz="2800" b="1" dirty="0">
                <a:solidFill>
                  <a:srgbClr val="FF0000"/>
                </a:solidFill>
              </a:rPr>
              <a:t>orbiting communication constellations such as Iridium</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3675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1143000"/>
          </a:xfrm>
        </p:spPr>
        <p:txBody>
          <a:bodyPr/>
          <a:lstStyle/>
          <a:p>
            <a:pPr eaLnBrk="1" hangingPunct="1"/>
            <a:r>
              <a:rPr lang="en-US" dirty="0" smtClean="0"/>
              <a:t>Optional Analysis Tool</a:t>
            </a:r>
          </a:p>
        </p:txBody>
      </p:sp>
      <p:sp>
        <p:nvSpPr>
          <p:cNvPr id="47107" name="Text Box 4"/>
          <p:cNvSpPr txBox="1">
            <a:spLocks noChangeArrowheads="1"/>
          </p:cNvSpPr>
          <p:nvPr/>
        </p:nvSpPr>
        <p:spPr bwMode="auto">
          <a:xfrm>
            <a:off x="974725" y="2144713"/>
            <a:ext cx="7664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800" dirty="0">
                <a:latin typeface="+mn-lt"/>
              </a:rPr>
              <a:t>STK software can be used to explore, </a:t>
            </a:r>
            <a:r>
              <a:rPr lang="en-US" sz="2800" dirty="0" smtClean="0">
                <a:latin typeface="+mn-lt"/>
              </a:rPr>
              <a:t>create, </a:t>
            </a:r>
            <a:r>
              <a:rPr lang="en-US" sz="2800" dirty="0">
                <a:latin typeface="+mn-lt"/>
              </a:rPr>
              <a:t>and analyze orbits in greater </a:t>
            </a:r>
            <a:r>
              <a:rPr lang="en-US" sz="2800" dirty="0" smtClean="0">
                <a:latin typeface="+mn-lt"/>
              </a:rPr>
              <a:t>detail.</a:t>
            </a:r>
            <a:endParaRPr lang="en-US" sz="28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800" dirty="0" smtClean="0">
                <a:cs typeface="Arial" pitchFamily="34" charset="0"/>
              </a:rPr>
              <a:t>Analytical Graphics, Inc. (AGI). (2010). </a:t>
            </a:r>
            <a:r>
              <a:rPr lang="en-US" sz="2800" i="1" dirty="0" smtClean="0">
                <a:cs typeface="Arial" pitchFamily="34" charset="0"/>
              </a:rPr>
              <a:t>Educational resources</a:t>
            </a:r>
            <a:r>
              <a:rPr lang="en-US" sz="2800" dirty="0" smtClean="0">
                <a:cs typeface="Arial" pitchFamily="34" charset="0"/>
              </a:rPr>
              <a:t>. Retrieved from http://www.stk.com/resources/academic-resources/for-students/access-resources.aspx </a:t>
            </a:r>
          </a:p>
          <a:p>
            <a:pPr>
              <a:buNone/>
            </a:pPr>
            <a:r>
              <a:rPr lang="en-US" sz="2800" dirty="0" smtClean="0">
                <a:cs typeface="Arial" pitchFamily="34" charset="0"/>
              </a:rPr>
              <a:t>National Aeronautics and Space Administration (NASA). (2009). </a:t>
            </a:r>
            <a:r>
              <a:rPr lang="en-US" sz="2800" i="1" dirty="0" smtClean="0">
                <a:cs typeface="Arial" pitchFamily="34" charset="0"/>
              </a:rPr>
              <a:t>Basics of flight</a:t>
            </a:r>
            <a:r>
              <a:rPr lang="en-US" sz="2800" dirty="0" smtClean="0">
                <a:cs typeface="Arial" pitchFamily="34" charset="0"/>
              </a:rPr>
              <a:t>. Retrieved from </a:t>
            </a:r>
            <a:r>
              <a:rPr lang="en-US" sz="2800" dirty="0" smtClean="0"/>
              <a:t>http://www2.jpl.nasa.gov/basics/bsf3-1.php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228600"/>
            <a:ext cx="7772400" cy="1143000"/>
          </a:xfrm>
        </p:spPr>
        <p:txBody>
          <a:bodyPr/>
          <a:lstStyle/>
          <a:p>
            <a:pPr eaLnBrk="1" hangingPunct="1"/>
            <a:r>
              <a:rPr lang="en-US" dirty="0" smtClean="0"/>
              <a:t>Diverse Orbits</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8275"/>
            <a:ext cx="798494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5701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228600"/>
            <a:ext cx="7772400" cy="1143000"/>
          </a:xfrm>
        </p:spPr>
        <p:txBody>
          <a:bodyPr/>
          <a:lstStyle/>
          <a:p>
            <a:pPr eaLnBrk="1" hangingPunct="1"/>
            <a:r>
              <a:rPr lang="en-US" dirty="0" smtClean="0"/>
              <a:t>Basic Orbits</a:t>
            </a:r>
          </a:p>
        </p:txBody>
      </p:sp>
      <p:pic>
        <p:nvPicPr>
          <p:cNvPr id="1116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97" y="1665683"/>
            <a:ext cx="7671594" cy="352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3702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772400" cy="1143000"/>
          </a:xfrm>
        </p:spPr>
        <p:txBody>
          <a:bodyPr/>
          <a:lstStyle/>
          <a:p>
            <a:pPr eaLnBrk="1" hangingPunct="1"/>
            <a:r>
              <a:rPr lang="en-US" dirty="0" smtClean="0"/>
              <a:t>How Are Orbits Described?</a:t>
            </a:r>
          </a:p>
        </p:txBody>
      </p:sp>
      <p:sp>
        <p:nvSpPr>
          <p:cNvPr id="17411" name="Text Box 4"/>
          <p:cNvSpPr txBox="1">
            <a:spLocks noChangeArrowheads="1"/>
          </p:cNvSpPr>
          <p:nvPr/>
        </p:nvSpPr>
        <p:spPr bwMode="auto">
          <a:xfrm>
            <a:off x="838200" y="1308100"/>
            <a:ext cx="790892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latin typeface="Times New Roman" pitchFamily="18" charset="0"/>
              </a:rPr>
              <a:t>Orbits are described by a set of parameters called orbital elements </a:t>
            </a:r>
            <a:r>
              <a:rPr lang="en-US" sz="2800" dirty="0" smtClean="0">
                <a:latin typeface="Times New Roman" pitchFamily="18" charset="0"/>
              </a:rPr>
              <a:t>(i.e., Keplerian elements). </a:t>
            </a:r>
            <a:endParaRPr lang="en-US" sz="2800" dirty="0">
              <a:latin typeface="Times New Roman" pitchFamily="18" charset="0"/>
            </a:endParaRPr>
          </a:p>
          <a:p>
            <a:pPr eaLnBrk="1" hangingPunct="1"/>
            <a:endParaRPr lang="en-US" sz="2800" dirty="0">
              <a:latin typeface="Times New Roman" pitchFamily="18" charset="0"/>
            </a:endParaRPr>
          </a:p>
          <a:p>
            <a:pPr eaLnBrk="1" hangingPunct="1"/>
            <a:r>
              <a:rPr lang="en-US" sz="2800" dirty="0">
                <a:latin typeface="Times New Roman" pitchFamily="18" charset="0"/>
              </a:rPr>
              <a:t>The Keplerian element set consists of 6 parameters (plus a time stamp):</a:t>
            </a:r>
          </a:p>
          <a:p>
            <a:pPr eaLnBrk="1" hangingPunct="1"/>
            <a:endParaRPr lang="en-US" sz="2800" dirty="0">
              <a:latin typeface="Times New Roman" pitchFamily="18" charset="0"/>
            </a:endParaRPr>
          </a:p>
        </p:txBody>
      </p:sp>
      <p:sp>
        <p:nvSpPr>
          <p:cNvPr id="4101" name="Text Box 5"/>
          <p:cNvSpPr txBox="1">
            <a:spLocks noChangeArrowheads="1"/>
          </p:cNvSpPr>
          <p:nvPr/>
        </p:nvSpPr>
        <p:spPr bwMode="auto">
          <a:xfrm>
            <a:off x="1295400" y="3528536"/>
            <a:ext cx="67122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Two </a:t>
            </a:r>
            <a:r>
              <a:rPr lang="en-US" sz="2400" dirty="0">
                <a:latin typeface="Times New Roman" pitchFamily="18" charset="0"/>
              </a:rPr>
              <a:t>of these describe the size and shape of an orbit</a:t>
            </a:r>
          </a:p>
          <a:p>
            <a:pPr eaLnBrk="1" hangingPunct="1"/>
            <a:endParaRPr lang="en-US" dirty="0">
              <a:latin typeface="Times New Roman" pitchFamily="18" charset="0"/>
            </a:endParaRPr>
          </a:p>
        </p:txBody>
      </p:sp>
      <p:sp>
        <p:nvSpPr>
          <p:cNvPr id="4102" name="Text Box 6"/>
          <p:cNvSpPr txBox="1">
            <a:spLocks noChangeArrowheads="1"/>
          </p:cNvSpPr>
          <p:nvPr/>
        </p:nvSpPr>
        <p:spPr bwMode="auto">
          <a:xfrm>
            <a:off x="1295400" y="3985736"/>
            <a:ext cx="76009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Three </a:t>
            </a:r>
            <a:r>
              <a:rPr lang="en-US" sz="2400" dirty="0">
                <a:latin typeface="Times New Roman" pitchFamily="18" charset="0"/>
              </a:rPr>
              <a:t>of these describe the orientation of the orbit in space</a:t>
            </a:r>
          </a:p>
          <a:p>
            <a:pPr eaLnBrk="1" hangingPunct="1"/>
            <a:endParaRPr lang="en-US" dirty="0">
              <a:latin typeface="Times New Roman" pitchFamily="18" charset="0"/>
            </a:endParaRPr>
          </a:p>
        </p:txBody>
      </p:sp>
      <p:sp>
        <p:nvSpPr>
          <p:cNvPr id="4103" name="Text Box 7"/>
          <p:cNvSpPr txBox="1">
            <a:spLocks noChangeArrowheads="1"/>
          </p:cNvSpPr>
          <p:nvPr/>
        </p:nvSpPr>
        <p:spPr bwMode="auto">
          <a:xfrm>
            <a:off x="1311275" y="4454604"/>
            <a:ext cx="69945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itchFamily="34" charset="0"/>
              <a:buChar char="•"/>
            </a:pPr>
            <a:r>
              <a:rPr lang="en-US" sz="2400" dirty="0" smtClean="0">
                <a:latin typeface="Times New Roman" pitchFamily="18" charset="0"/>
              </a:rPr>
              <a:t> One </a:t>
            </a:r>
            <a:r>
              <a:rPr lang="en-US" sz="2400" dirty="0">
                <a:latin typeface="Times New Roman" pitchFamily="18" charset="0"/>
              </a:rPr>
              <a:t>of these describes the location of the satellite within the orbit</a:t>
            </a:r>
          </a:p>
          <a:p>
            <a:pPr eaLnBrk="1" hangingPunct="1"/>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7772400" cy="1143000"/>
          </a:xfrm>
        </p:spPr>
        <p:txBody>
          <a:bodyPr/>
          <a:lstStyle/>
          <a:p>
            <a:pPr eaLnBrk="1" hangingPunct="1"/>
            <a:r>
              <a:rPr lang="en-US" dirty="0" smtClean="0"/>
              <a:t>Eccentricity (e)</a:t>
            </a:r>
          </a:p>
        </p:txBody>
      </p:sp>
      <p:sp>
        <p:nvSpPr>
          <p:cNvPr id="18435" name="Text Box 3"/>
          <p:cNvSpPr txBox="1">
            <a:spLocks noChangeArrowheads="1"/>
          </p:cNvSpPr>
          <p:nvPr/>
        </p:nvSpPr>
        <p:spPr bwMode="auto">
          <a:xfrm>
            <a:off x="381000" y="152400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Eccentricity describes the </a:t>
            </a:r>
            <a:r>
              <a:rPr lang="en-US" sz="2400" dirty="0" smtClean="0">
                <a:latin typeface="Times New Roman" pitchFamily="18" charset="0"/>
              </a:rPr>
              <a:t>roundness </a:t>
            </a:r>
            <a:r>
              <a:rPr lang="en-US" sz="2400" dirty="0">
                <a:latin typeface="Times New Roman" pitchFamily="18" charset="0"/>
              </a:rPr>
              <a:t>of an orbit. It describes the shape of the ellipse in terms of how </a:t>
            </a:r>
            <a:r>
              <a:rPr lang="en-US" sz="2400" dirty="0" smtClean="0">
                <a:latin typeface="Times New Roman" pitchFamily="18" charset="0"/>
              </a:rPr>
              <a:t>wide </a:t>
            </a:r>
            <a:r>
              <a:rPr lang="en-US" sz="2400" dirty="0">
                <a:latin typeface="Times New Roman" pitchFamily="18" charset="0"/>
              </a:rPr>
              <a:t>it is.</a:t>
            </a:r>
          </a:p>
        </p:txBody>
      </p:sp>
      <p:sp>
        <p:nvSpPr>
          <p:cNvPr id="18436" name="Oval 10"/>
          <p:cNvSpPr>
            <a:spLocks noChangeArrowheads="1"/>
          </p:cNvSpPr>
          <p:nvPr/>
        </p:nvSpPr>
        <p:spPr bwMode="auto">
          <a:xfrm>
            <a:off x="381000" y="3200400"/>
            <a:ext cx="5638800" cy="3352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Oval 16"/>
          <p:cNvSpPr>
            <a:spLocks noChangeArrowheads="1"/>
          </p:cNvSpPr>
          <p:nvPr/>
        </p:nvSpPr>
        <p:spPr bwMode="auto">
          <a:xfrm>
            <a:off x="3124200" y="4800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17"/>
          <p:cNvSpPr>
            <a:spLocks noChangeShapeType="1"/>
          </p:cNvSpPr>
          <p:nvPr/>
        </p:nvSpPr>
        <p:spPr bwMode="auto">
          <a:xfrm>
            <a:off x="381000" y="4876800"/>
            <a:ext cx="2743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Text Box 18"/>
          <p:cNvSpPr txBox="1">
            <a:spLocks noChangeArrowheads="1"/>
          </p:cNvSpPr>
          <p:nvPr/>
        </p:nvSpPr>
        <p:spPr bwMode="auto">
          <a:xfrm>
            <a:off x="669925" y="4384675"/>
            <a:ext cx="213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rPr>
              <a:t>Semi-major axis, </a:t>
            </a:r>
            <a:r>
              <a:rPr lang="en-US" sz="2400" b="1">
                <a:latin typeface="Times New Roman" pitchFamily="18" charset="0"/>
              </a:rPr>
              <a:t>a</a:t>
            </a:r>
          </a:p>
        </p:txBody>
      </p:sp>
      <p:sp>
        <p:nvSpPr>
          <p:cNvPr id="18440" name="Line 21"/>
          <p:cNvSpPr>
            <a:spLocks noChangeShapeType="1"/>
          </p:cNvSpPr>
          <p:nvPr/>
        </p:nvSpPr>
        <p:spPr bwMode="auto">
          <a:xfrm flipV="1">
            <a:off x="3200400" y="3200400"/>
            <a:ext cx="0" cy="1600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24"/>
          <p:cNvSpPr txBox="1">
            <a:spLocks noChangeArrowheads="1"/>
          </p:cNvSpPr>
          <p:nvPr/>
        </p:nvSpPr>
        <p:spPr bwMode="auto">
          <a:xfrm>
            <a:off x="3200400" y="3733800"/>
            <a:ext cx="216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rPr>
              <a:t>Semi-minor axis, </a:t>
            </a:r>
            <a:r>
              <a:rPr lang="en-US" sz="2400" b="1">
                <a:latin typeface="Times New Roman" pitchFamily="18" charset="0"/>
              </a:rPr>
              <a:t>b</a:t>
            </a:r>
          </a:p>
        </p:txBody>
      </p:sp>
      <p:sp>
        <p:nvSpPr>
          <p:cNvPr id="15" name="Text Box 3"/>
          <p:cNvSpPr txBox="1">
            <a:spLocks noChangeArrowheads="1"/>
          </p:cNvSpPr>
          <p:nvPr/>
        </p:nvSpPr>
        <p:spPr bwMode="auto">
          <a:xfrm>
            <a:off x="518318" y="2369403"/>
            <a:ext cx="57300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Times New Roman" pitchFamily="18" charset="0"/>
              </a:rPr>
              <a:t>Calculate the eccentricity of a circle.</a:t>
            </a:r>
          </a:p>
          <a:p>
            <a:pPr eaLnBrk="1" hangingPunct="1"/>
            <a:r>
              <a:rPr lang="en-US" sz="2400" dirty="0" smtClean="0">
                <a:latin typeface="Times New Roman" pitchFamily="18" charset="0"/>
              </a:rPr>
              <a:t>Eccentricity can vary from </a:t>
            </a:r>
          </a:p>
        </p:txBody>
      </p:sp>
      <p:graphicFrame>
        <p:nvGraphicFramePr>
          <p:cNvPr id="27649" name="Object 1"/>
          <p:cNvGraphicFramePr>
            <a:graphicFrameLocks noChangeAspect="1"/>
          </p:cNvGraphicFramePr>
          <p:nvPr/>
        </p:nvGraphicFramePr>
        <p:xfrm>
          <a:off x="3949700" y="2781300"/>
          <a:ext cx="1231900" cy="419100"/>
        </p:xfrm>
        <a:graphic>
          <a:graphicData uri="http://schemas.openxmlformats.org/presentationml/2006/ole">
            <mc:AlternateContent xmlns:mc="http://schemas.openxmlformats.org/markup-compatibility/2006">
              <mc:Choice xmlns:v="urn:schemas-microsoft-com:vml" Requires="v">
                <p:oleObj spid="_x0000_s27701" name="Equation" r:id="rId4" imgW="532937" imgH="177646" progId="Equation.3">
                  <p:embed/>
                </p:oleObj>
              </mc:Choice>
              <mc:Fallback>
                <p:oleObj name="Equation" r:id="rId4" imgW="532937" imgH="177646"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2781300"/>
                        <a:ext cx="1231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6324600" y="3962400"/>
                <a:ext cx="2214004" cy="1365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𝑒</m:t>
                      </m:r>
                      <m:r>
                        <a:rPr lang="en-US" sz="2800" b="0" i="1" smtClean="0">
                          <a:latin typeface="Cambria Math"/>
                        </a:rPr>
                        <m:t>=</m:t>
                      </m:r>
                      <m:rad>
                        <m:radPr>
                          <m:degHide m:val="on"/>
                          <m:ctrlPr>
                            <a:rPr lang="en-US" sz="2800" b="0" i="1" smtClean="0">
                              <a:latin typeface="Cambria Math" panose="02040503050406030204" pitchFamily="18" charset="0"/>
                            </a:rPr>
                          </m:ctrlPr>
                        </m:radPr>
                        <m:deg/>
                        <m:e>
                          <m:r>
                            <a:rPr lang="en-US" sz="2800" b="0" i="1" smtClean="0">
                              <a:latin typeface="Cambria Math"/>
                            </a:rPr>
                            <m:t>1−</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𝑏</m:t>
                                  </m:r>
                                </m:e>
                                <m:sup>
                                  <m:r>
                                    <a:rPr lang="en-US" sz="2800" b="0" i="1" smtClean="0">
                                      <a:latin typeface="Cambria Math"/>
                                    </a:rPr>
                                    <m:t>2</m:t>
                                  </m:r>
                                </m:sup>
                              </m:sSup>
                            </m:num>
                            <m:den>
                              <m:sSup>
                                <m:sSupPr>
                                  <m:ctrlPr>
                                    <a:rPr lang="en-US" sz="2800" b="0" i="1" smtClean="0">
                                      <a:latin typeface="Cambria Math" panose="02040503050406030204" pitchFamily="18" charset="0"/>
                                    </a:rPr>
                                  </m:ctrlPr>
                                </m:sSupPr>
                                <m:e>
                                  <m:r>
                                    <a:rPr lang="en-US" sz="2800" b="0" i="1" smtClean="0">
                                      <a:latin typeface="Cambria Math"/>
                                    </a:rPr>
                                    <m:t>𝑎</m:t>
                                  </m:r>
                                </m:e>
                                <m:sup>
                                  <m:r>
                                    <a:rPr lang="en-US" sz="2800" b="0" i="1" smtClean="0">
                                      <a:latin typeface="Cambria Math"/>
                                    </a:rPr>
                                    <m:t>2</m:t>
                                  </m:r>
                                </m:sup>
                              </m:sSup>
                            </m:den>
                          </m:f>
                        </m:e>
                      </m:rad>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324600" y="3962400"/>
                <a:ext cx="2214004" cy="1365374"/>
              </a:xfrm>
              <a:prstGeom prst="rect">
                <a:avLst/>
              </a:prstGeom>
              <a:blipFill rotWithShape="1">
                <a:blip r:embed="rId6" cstate="print"/>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362&quot;&gt;&lt;/object&gt;&lt;object type=&quot;2&quot; unique_id=&quot;11363&quot;&gt;&lt;object type=&quot;3&quot; unique_id=&quot;11364&quot;&gt;&lt;property id=&quot;20148&quot; value=&quot;5&quot;/&gt;&lt;property id=&quot;20300&quot; value=&quot;Slide 1 - &amp;quot;Introduction to Orbital Mechanics &amp;#x0D;&amp;#x0A;&amp;quot;&quot;/&gt;&lt;property id=&quot;20307&quot; value=&quot;275&quot;/&gt;&lt;/object&gt;&lt;object type=&quot;3&quot; unique_id=&quot;11365&quot;&gt;&lt;property id=&quot;20148&quot; value=&quot;5&quot;/&gt;&lt;property id=&quot;20300&quot; value=&quot;Slide 2 - &amp;quot;What Is an Orbit?&amp;quot;&quot;/&gt;&lt;property id=&quot;20307&quot; value=&quot;257&quot;/&gt;&lt;/object&gt;&lt;object type=&quot;3&quot; unique_id=&quot;11366&quot;&gt;&lt;property id=&quot;20148&quot; value=&quot;5&quot;/&gt;&lt;property id=&quot;20300&quot; value=&quot;Slide 3 - &amp;quot;What Is an Ellipse?&amp;quot;&quot;/&gt;&lt;property id=&quot;20307&quot; value=&quot;322&quot;/&gt;&lt;/object&gt;&lt;object type=&quot;3&quot; unique_id=&quot;11367&quot;&gt;&lt;property id=&quot;20148&quot; value=&quot;5&quot;/&gt;&lt;property id=&quot;20300&quot; value=&quot;Slide 4 - &amp;quot;What Is an Ellipse?&amp;quot;&quot;/&gt;&lt;property id=&quot;20307&quot; value=&quot;262&quot;/&gt;&lt;/object&gt;&lt;object type=&quot;3&quot; unique_id=&quot;11368&quot;&gt;&lt;property id=&quot;20148&quot; value=&quot;5&quot;/&gt;&lt;property id=&quot;20300&quot; value=&quot;Slide 5 - &amp;quot;What Is an Ellipse?&amp;quot;&quot;/&gt;&lt;property id=&quot;20307&quot; value=&quot;328&quot;/&gt;&lt;/object&gt;&lt;object type=&quot;3&quot; unique_id=&quot;11369&quot;&gt;&lt;property id=&quot;20148&quot; value=&quot;5&quot;/&gt;&lt;property id=&quot;20300&quot; value=&quot;Slide 6 - &amp;quot;Diverse Orbits&amp;quot;&quot;/&gt;&lt;property id=&quot;20307&quot; value=&quot;263&quot;/&gt;&lt;/object&gt;&lt;object type=&quot;3&quot; unique_id=&quot;11370&quot;&gt;&lt;property id=&quot;20148&quot; value=&quot;5&quot;/&gt;&lt;property id=&quot;20300&quot; value=&quot;Slide 7 - &amp;quot;How Are Orbits Described?&amp;quot;&quot;/&gt;&lt;property id=&quot;20307&quot; value=&quot;258&quot;/&gt;&lt;/object&gt;&lt;object type=&quot;3&quot; unique_id=&quot;11371&quot;&gt;&lt;property id=&quot;20148&quot; value=&quot;5&quot;/&gt;&lt;property id=&quot;20300&quot; value=&quot;Slide 8 - &amp;quot;Eccentricity (e)&amp;quot;&quot;/&gt;&lt;property id=&quot;20307&quot; value=&quot;259&quot;/&gt;&lt;/object&gt;&lt;object type=&quot;3&quot; unique_id=&quot;11372&quot;&gt;&lt;property id=&quot;20148&quot; value=&quot;5&quot;/&gt;&lt;property id=&quot;20300&quot; value=&quot;Slide 9 - &amp;quot;Eccentricity&amp;quot;&quot;/&gt;&lt;property id=&quot;20307&quot; value=&quot;308&quot;/&gt;&lt;/object&gt;&lt;object type=&quot;3&quot; unique_id=&quot;11373&quot;&gt;&lt;property id=&quot;20148&quot; value=&quot;5&quot;/&gt;&lt;property id=&quot;20300&quot; value=&quot;Slide 10 - &amp;quot;Eccentricity&amp;quot;&quot;/&gt;&lt;property id=&quot;20307&quot; value=&quot;264&quot;/&gt;&lt;/object&gt;&lt;object type=&quot;3&quot; unique_id=&quot;11374&quot;&gt;&lt;property id=&quot;20148&quot; value=&quot;5&quot;/&gt;&lt;property id=&quot;20300&quot; value=&quot;Slide 11 - &amp;quot;Beyond Eccentricity&amp;quot;&quot;/&gt;&lt;property id=&quot;20307&quot; value=&quot;265&quot;/&gt;&lt;/object&gt;&lt;object type=&quot;3&quot; unique_id=&quot;11375&quot;&gt;&lt;property id=&quot;20148&quot; value=&quot;5&quot;/&gt;&lt;property id=&quot;20300&quot; value=&quot;Slide 12 - &amp;quot;Semi-Major Axis&amp;quot;&quot;/&gt;&lt;property id=&quot;20307&quot; value=&quot;261&quot;/&gt;&lt;/object&gt;&lt;object type=&quot;3&quot; unique_id=&quot;11376&quot;&gt;&lt;property id=&quot;20148&quot; value=&quot;5&quot;/&gt;&lt;property id=&quot;20300&quot; value=&quot;Slide 13 - &amp;quot;Important Points on the Orbit&amp;quot;&quot;/&gt;&lt;property id=&quot;20307&quot; value=&quot;266&quot;/&gt;&lt;/object&gt;&lt;object type=&quot;3&quot; unique_id=&quot;11377&quot;&gt;&lt;property id=&quot;20148&quot; value=&quot;5&quot;/&gt;&lt;property id=&quot;20300&quot; value=&quot;Slide 14 - &amp;quot;Apogee, Perigee, and Circular Orbits&amp;quot;&quot;/&gt;&lt;property id=&quot;20307&quot; value=&quot;302&quot;/&gt;&lt;/object&gt;&lt;object type=&quot;3&quot; unique_id=&quot;11378&quot;&gt;&lt;property id=&quot;20148&quot; value=&quot;5&quot;/&gt;&lt;property id=&quot;20300&quot; value=&quot;Slide 15 - &amp;quot;Semi-Major Axis&amp;#x0D;&amp;#x0A;(Altitude for circular orbits)&amp;quot;&quot;/&gt;&lt;property id=&quot;20307&quot; value=&quot;305&quot;/&gt;&lt;/object&gt;&lt;object type=&quot;3&quot; unique_id=&quot;11379&quot;&gt;&lt;property id=&quot;20148&quot; value=&quot;5&quot;/&gt;&lt;property id=&quot;20300&quot; value=&quot;Slide 16 - &amp;quot;Semi-Major Axis&amp;quot;&quot;/&gt;&lt;property id=&quot;20307&quot; value=&quot;307&quot;/&gt;&lt;/object&gt;&lt;object type=&quot;3&quot; unique_id=&quot;11380&quot;&gt;&lt;property id=&quot;20148&quot; value=&quot;5&quot;/&gt;&lt;property id=&quot;20300&quot; value=&quot;Slide 17 - &amp;quot;Describing the Orientation of the Orbit in Space&amp;quot;&quot;/&gt;&lt;property id=&quot;20307&quot; value=&quot;260&quot;/&gt;&lt;/object&gt;&lt;object type=&quot;3&quot; unique_id=&quot;11381&quot;&gt;&lt;property id=&quot;20148&quot; value=&quot;5&quot;/&gt;&lt;property id=&quot;20300&quot; value=&quot;Slide 18 - &amp;quot;Inclination (i)&amp;quot;&quot;/&gt;&lt;property id=&quot;20307&quot; value=&quot;267&quot;/&gt;&lt;/object&gt;&lt;object type=&quot;3&quot; unique_id=&quot;11382&quot;&gt;&lt;property id=&quot;20148&quot; value=&quot;5&quot;/&gt;&lt;property id=&quot;20300&quot; value=&quot;Slide 19&quot;/&gt;&lt;property id=&quot;20307&quot; value=&quot;306&quot;/&gt;&lt;/object&gt;&lt;object type=&quot;3&quot; unique_id=&quot;11383&quot;&gt;&lt;property id=&quot;20148&quot; value=&quot;5&quot;/&gt;&lt;property id=&quot;20300&quot; value=&quot;Slide 20 - &amp;quot;Ground Traces&amp;quot;&quot;/&gt;&lt;property id=&quot;20307&quot; value=&quot;316&quot;/&gt;&lt;/object&gt;&lt;object type=&quot;3&quot; unique_id=&quot;11384&quot;&gt;&lt;property id=&quot;20148&quot; value=&quot;5&quot;/&gt;&lt;property id=&quot;20300&quot; value=&quot;Slide 21 - &amp;quot;Back to Inclination &amp;quot;&quot;/&gt;&lt;property id=&quot;20307&quot; value=&quot;268&quot;/&gt;&lt;/object&gt;&lt;object type=&quot;3&quot; unique_id=&quot;11385&quot;&gt;&lt;property id=&quot;20148&quot; value=&quot;5&quot;/&gt;&lt;property id=&quot;20300&quot; value=&quot;Slide 22 - &amp;quot;Inclination &amp;#x0D;&amp;#x0A;&amp;quot;&quot;/&gt;&lt;property id=&quot;20307&quot; value=&quot;273&quot;/&gt;&lt;/object&gt;&lt;object type=&quot;3&quot; unique_id=&quot;11386&quot;&gt;&lt;property id=&quot;20148&quot; value=&quot;5&quot;/&gt;&lt;property id=&quot;20300&quot; value=&quot;Slide 23 - &amp;quot;Inclination &amp;#x0D;&amp;#x0A;&amp;quot;&quot;/&gt;&lt;property id=&quot;20307&quot; value=&quot;274&quot;/&gt;&lt;/object&gt;&lt;object type=&quot;3&quot; unique_id=&quot;11387&quot;&gt;&lt;property id=&quot;20148&quot; value=&quot;5&quot;/&gt;&lt;property id=&quot;20300&quot; value=&quot;Slide 24 - &amp;quot;What Do Ground Traces Reveal?&amp;quot;&quot;/&gt;&lt;property id=&quot;20307&quot; value=&quot;304&quot;/&gt;&lt;/object&gt;&lt;object type=&quot;3&quot; unique_id=&quot;11388&quot;&gt;&lt;property id=&quot;20148&quot; value=&quot;5&quot;/&gt;&lt;property id=&quot;20300&quot; value=&quot;Slide 25&quot;/&gt;&lt;property id=&quot;20307&quot; value=&quot;301&quot;/&gt;&lt;/object&gt;&lt;object type=&quot;3&quot; unique_id=&quot;11389&quot;&gt;&lt;property id=&quot;20148&quot; value=&quot;5&quot;/&gt;&lt;property id=&quot;20300&quot; value=&quot;Slide 26 - &amp;quot;Right Ascension of the Ascending Node (RAAN, W )&amp;quot;&quot;/&gt;&lt;property id=&quot;20307&quot; value=&quot;269&quot;/&gt;&lt;/object&gt;&lt;object type=&quot;3&quot; unique_id=&quot;11390&quot;&gt;&lt;property id=&quot;20148&quot; value=&quot;5&quot;/&gt;&lt;property id=&quot;20300&quot; value=&quot;Slide 27 - &amp;quot;RAAN&amp;quot;&quot;/&gt;&lt;property id=&quot;20307&quot; value=&quot;270&quot;/&gt;&lt;/object&gt;&lt;object type=&quot;3&quot; unique_id=&quot;11391&quot;&gt;&lt;property id=&quot;20148&quot; value=&quot;5&quot;/&gt;&lt;property id=&quot;20300&quot; value=&quot;Slide 28 - &amp;quot;Argument of Perigee (w)&amp;quot;&quot;/&gt;&lt;property id=&quot;20307&quot; value=&quot;271&quot;/&gt;&lt;/object&gt;&lt;object type=&quot;3&quot; unique_id=&quot;11392&quot;&gt;&lt;property id=&quot;20148&quot; value=&quot;5&quot;/&gt;&lt;property id=&quot;20300&quot; value=&quot;Slide 29 - &amp;quot;True Anomaly (u)&amp;quot;&quot;/&gt;&lt;property id=&quot;20307&quot; value=&quot;272&quot;/&gt;&lt;/object&gt;&lt;object type=&quot;3&quot; unique_id=&quot;11393&quot;&gt;&lt;property id=&quot;20148&quot; value=&quot;5&quot;/&gt;&lt;property id=&quot;20300&quot; value=&quot;Slide 30 - &amp;quot;Keplerian Elements in Review&amp;quot;&quot;/&gt;&lt;property id=&quot;20307&quot; value=&quot;276&quot;/&gt;&lt;/object&gt;&lt;object type=&quot;3&quot; unique_id=&quot;11394&quot;&gt;&lt;property id=&quot;20148&quot; value=&quot;5&quot;/&gt;&lt;property id=&quot;20300&quot; value=&quot;Slide 31&quot;/&gt;&lt;property id=&quot;20307&quot; value=&quot;314&quot;/&gt;&lt;/object&gt;&lt;object type=&quot;3&quot; unique_id=&quot;11395&quot;&gt;&lt;property id=&quot;20148&quot; value=&quot;5&quot;/&gt;&lt;property id=&quot;20300&quot; value=&quot;Slide 32 - &amp;quot;Special Orbit Types&amp;quot;&quot;/&gt;&lt;property id=&quot;20307&quot; value=&quot;278&quot;/&gt;&lt;/object&gt;&lt;object type=&quot;3&quot; unique_id=&quot;11396&quot;&gt;&lt;property id=&quot;20148&quot; value=&quot;5&quot;/&gt;&lt;property id=&quot;20300&quot; value=&quot;Slide 33 - &amp;quot;LEO (Low Earth Orbit)&amp;quot;&quot;/&gt;&lt;property id=&quot;20307&quot; value=&quot;280&quot;/&gt;&lt;/object&gt;&lt;object type=&quot;3&quot; unique_id=&quot;11397&quot;&gt;&lt;property id=&quot;20148&quot; value=&quot;5&quot;/&gt;&lt;property id=&quot;20300&quot; value=&quot;Slide 34&quot;/&gt;&lt;property id=&quot;20307&quot; value=&quot;329&quot;/&gt;&lt;/object&gt;&lt;object type=&quot;3&quot; unique_id=&quot;11398&quot;&gt;&lt;property id=&quot;20148&quot; value=&quot;5&quot;/&gt;&lt;property id=&quot;20300&quot; value=&quot;Slide 35 - &amp;quot;GEO (Geostationary)&amp;quot;&quot;/&gt;&lt;property id=&quot;20307&quot; value=&quot;281&quot;/&gt;&lt;/object&gt;&lt;object type=&quot;3&quot; unique_id=&quot;11399&quot;&gt;&lt;property id=&quot;20148&quot; value=&quot;5&quot;/&gt;&lt;property id=&quot;20300&quot; value=&quot;Slide 36 - &amp;quot;GEO (Geostationary)&amp;quot;&quot;/&gt;&lt;property id=&quot;20307&quot; value=&quot;331&quot;/&gt;&lt;/object&gt;&lt;object type=&quot;3&quot; unique_id=&quot;11400&quot;&gt;&lt;property id=&quot;20148&quot; value=&quot;5&quot;/&gt;&lt;property id=&quot;20300&quot; value=&quot;Slide 37 - &amp;quot;GEO (Geostationary)&amp;quot;&quot;/&gt;&lt;property id=&quot;20307&quot; value=&quot;330&quot;/&gt;&lt;/object&gt;&lt;object type=&quot;3&quot; unique_id=&quot;11401&quot;&gt;&lt;property id=&quot;20148&quot; value=&quot;5&quot;/&gt;&lt;property id=&quot;20300&quot; value=&quot;Slide 38 - &amp;quot;GEO&amp;amp;#x09;&amp;quot;&quot;/&gt;&lt;property id=&quot;20307&quot; value=&quot;300&quot;/&gt;&lt;/object&gt;&lt;object type=&quot;3&quot; unique_id=&quot;11402&quot;&gt;&lt;property id=&quot;20148&quot; value=&quot;5&quot;/&gt;&lt;property id=&quot;20300&quot; value=&quot;Slide 39 - &amp;quot;GEO&amp;quot;&quot;/&gt;&lt;property id=&quot;20307&quot; value=&quot;309&quot;/&gt;&lt;/object&gt;&lt;object type=&quot;3&quot; unique_id=&quot;11403&quot;&gt;&lt;property id=&quot;20148&quot; value=&quot;5&quot;/&gt;&lt;property id=&quot;20300&quot; value=&quot;Slide 40 - &amp;quot;Real Geobelt&amp;quot;&quot;/&gt;&lt;property id=&quot;20307&quot; value=&quot;321&quot;/&gt;&lt;/object&gt;&lt;object type=&quot;3&quot; unique_id=&quot;11404&quot;&gt;&lt;property id=&quot;20148&quot; value=&quot;5&quot;/&gt;&lt;property id=&quot;20300&quot; value=&quot;Slide 41 - &amp;quot;GEO&amp;amp;#x09;&amp;quot;&quot;/&gt;&lt;property id=&quot;20307&quot; value=&quot;282&quot;/&gt;&lt;/object&gt;&lt;object type=&quot;3&quot; unique_id=&quot;11405&quot;&gt;&lt;property id=&quot;20148&quot; value=&quot;5&quot;/&gt;&lt;property id=&quot;20300&quot; value=&quot;Slide 42 - &amp;quot;Molniya (Moly)&amp;quot;&quot;/&gt;&lt;property id=&quot;20307&quot; value=&quot;283&quot;/&gt;&lt;/object&gt;&lt;object type=&quot;3&quot; unique_id=&quot;11406&quot;&gt;&lt;property id=&quot;20148&quot; value=&quot;5&quot;/&gt;&lt;property id=&quot;20300&quot; value=&quot;Slide 43 - &amp;quot;Molniya&amp;quot;&quot;/&gt;&lt;property id=&quot;20307&quot; value=&quot;284&quot;/&gt;&lt;/object&gt;&lt;object type=&quot;3&quot; unique_id=&quot;11407&quot;&gt;&lt;property id=&quot;20148&quot; value=&quot;5&quot;/&gt;&lt;property id=&quot;20300&quot; value=&quot;Slide 44 - &amp;quot;Molniya&amp;quot;&quot;/&gt;&lt;property id=&quot;20307&quot; value=&quot;332&quot;/&gt;&lt;/object&gt;&lt;object type=&quot;3&quot; unique_id=&quot;11408&quot;&gt;&lt;property id=&quot;20148&quot; value=&quot;5&quot;/&gt;&lt;property id=&quot;20300&quot; value=&quot;Slide 45 - &amp;quot;Molniya&amp;quot;&quot;/&gt;&lt;property id=&quot;20307&quot; value=&quot;315&quot;/&gt;&lt;/object&gt;&lt;object type=&quot;3&quot; unique_id=&quot;11409&quot;&gt;&lt;property id=&quot;20148&quot; value=&quot;5&quot;/&gt;&lt;property id=&quot;20300&quot; value=&quot;Slide 46 - &amp;quot;Polar&amp;quot;&quot;/&gt;&lt;property id=&quot;20307&quot; value=&quot;285&quot;/&gt;&lt;/object&gt;&lt;object type=&quot;3&quot; unique_id=&quot;11410&quot;&gt;&lt;property id=&quot;20148&quot; value=&quot;5&quot;/&gt;&lt;property id=&quot;20300&quot; value=&quot;Slide 47 - &amp;quot;Constellations&amp;quot;&quot;/&gt;&lt;property id=&quot;20307&quot; value=&quot;312&quot;/&gt;&lt;/object&gt;&lt;object type=&quot;3&quot; unique_id=&quot;11411&quot;&gt;&lt;property id=&quot;20148&quot; value=&quot;5&quot;/&gt;&lt;property id=&quot;20300&quot; value=&quot;Slide 48 - &amp;quot;Now That You Know the Basics&amp;quot;&quot;/&gt;&lt;property id=&quot;20307&quot; value=&quot;325&quot;/&gt;&lt;/object&gt;&lt;object type=&quot;3&quot; unique_id=&quot;11412&quot;&gt;&lt;property id=&quot;20148&quot; value=&quot;5&quot;/&gt;&lt;property id=&quot;20300&quot; value=&quot;Slide 49 - &amp;quot;Now That You Know the Basics&amp;quot;&quot;/&gt;&lt;property id=&quot;20307&quot; value=&quot;317&quot;/&gt;&lt;/object&gt;&lt;object type=&quot;3&quot; unique_id=&quot;11413&quot;&gt;&lt;property id=&quot;20148&quot; value=&quot;5&quot;/&gt;&lt;property id=&quot;20300&quot; value=&quot;Slide 50 - &amp;quot;Now That You Know the Basics&amp;quot;&quot;/&gt;&lt;property id=&quot;20307&quot; value=&quot;324&quot;/&gt;&lt;/object&gt;&lt;object type=&quot;3&quot; unique_id=&quot;11414&quot;&gt;&lt;property id=&quot;20148&quot; value=&quot;5&quot;/&gt;&lt;property id=&quot;20300&quot; value=&quot;Slide 51 - &amp;quot;Now That You Know the Basics&amp;quot;&quot;/&gt;&lt;property id=&quot;20307&quot; value=&quot;326&quot;/&gt;&lt;/object&gt;&lt;object type=&quot;3&quot; unique_id=&quot;11415&quot;&gt;&lt;property id=&quot;20148&quot; value=&quot;5&quot;/&gt;&lt;property id=&quot;20300&quot; value=&quot;Slide 52 - &amp;quot;Now That You Know the Basics&amp;quot;&quot;/&gt;&lt;property id=&quot;20307&quot; value=&quot;327&quot;/&gt;&lt;/object&gt;&lt;object type=&quot;3&quot; unique_id=&quot;11416&quot;&gt;&lt;property id=&quot;20148&quot; value=&quot;5&quot;/&gt;&lt;property id=&quot;20300&quot; value=&quot;Slide 53 - &amp;quot;Optional Analysis Tool&amp;quot;&quot;/&gt;&lt;property id=&quot;20307&quot; value=&quot;320&quot;/&gt;&lt;/object&gt;&lt;object type=&quot;3&quot; unique_id=&quot;11417&quot;&gt;&lt;property id=&quot;20148&quot; value=&quot;5&quot;/&gt;&lt;property id=&quot;20300&quot; value=&quot;Slide 54 - &amp;quot;References&amp;quot;&quot;/&gt;&lt;property id=&quot;20307&quot; value=&quot;323&quot;/&gt;&lt;/objec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66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12501</TotalTime>
  <Words>9052</Words>
  <Application>Microsoft Office PowerPoint</Application>
  <PresentationFormat>On-screen Show (4:3)</PresentationFormat>
  <Paragraphs>622</Paragraphs>
  <Slides>56</Slides>
  <Notes>54</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Cambria Math</vt:lpstr>
      <vt:lpstr>Symbol</vt:lpstr>
      <vt:lpstr>Tahoma</vt:lpstr>
      <vt:lpstr>Times New Roman</vt:lpstr>
      <vt:lpstr>Default Design</vt:lpstr>
      <vt:lpstr>Equation</vt:lpstr>
      <vt:lpstr>Introduction to Orbital Mechanics  </vt:lpstr>
      <vt:lpstr>What Is an Orbit?</vt:lpstr>
      <vt:lpstr>What Is an Ellipse?</vt:lpstr>
      <vt:lpstr>What Is an Ellipse?</vt:lpstr>
      <vt:lpstr>What Is an Ellipse?</vt:lpstr>
      <vt:lpstr>Diverse Orbits</vt:lpstr>
      <vt:lpstr>Basic Orbits</vt:lpstr>
      <vt:lpstr>How Are Orbits Described?</vt:lpstr>
      <vt:lpstr>Eccentricity (e)</vt:lpstr>
      <vt:lpstr>Eccentricity</vt:lpstr>
      <vt:lpstr>Eccentricity</vt:lpstr>
      <vt:lpstr>Beyond Eccentricity</vt:lpstr>
      <vt:lpstr>Semi-Major Axis</vt:lpstr>
      <vt:lpstr>Important Points on the Orbit</vt:lpstr>
      <vt:lpstr>Apogee, Perigee, and Circular Orbits</vt:lpstr>
      <vt:lpstr>Semi-Major Axis (Altitude for circular orbits)</vt:lpstr>
      <vt:lpstr>Semi-Major Axis Let’s Have a Race</vt:lpstr>
      <vt:lpstr>Semi-Major Axis</vt:lpstr>
      <vt:lpstr>Describing the Orientation of the Orbit in Space</vt:lpstr>
      <vt:lpstr>Inclination (i)</vt:lpstr>
      <vt:lpstr>PowerPoint Presentation</vt:lpstr>
      <vt:lpstr>Ground Traces</vt:lpstr>
      <vt:lpstr>Back to Inclination </vt:lpstr>
      <vt:lpstr>Inclination  </vt:lpstr>
      <vt:lpstr>Inclination  </vt:lpstr>
      <vt:lpstr>What Do Ground Traces Reveal?</vt:lpstr>
      <vt:lpstr>PowerPoint Presentation</vt:lpstr>
      <vt:lpstr>Right Ascension of the Ascending Node (RAAN, W )</vt:lpstr>
      <vt:lpstr>RAAN</vt:lpstr>
      <vt:lpstr>Argument of Perigee (w)</vt:lpstr>
      <vt:lpstr>True Anomaly (u)</vt:lpstr>
      <vt:lpstr>Keplerian Elements in Review</vt:lpstr>
      <vt:lpstr>PowerPoint Presentation</vt:lpstr>
      <vt:lpstr>Special Orbit Types</vt:lpstr>
      <vt:lpstr>LEO (Low Earth Orbit)</vt:lpstr>
      <vt:lpstr>PowerPoint Presentation</vt:lpstr>
      <vt:lpstr>GEO (Geostationary)</vt:lpstr>
      <vt:lpstr>GEO (Geostationary)</vt:lpstr>
      <vt:lpstr>GEO (Geostationary)</vt:lpstr>
      <vt:lpstr>GEO </vt:lpstr>
      <vt:lpstr>GEO</vt:lpstr>
      <vt:lpstr>Real Geobelt</vt:lpstr>
      <vt:lpstr>GEO </vt:lpstr>
      <vt:lpstr>Molniya (Moly)</vt:lpstr>
      <vt:lpstr>Molniya</vt:lpstr>
      <vt:lpstr>Molniya</vt:lpstr>
      <vt:lpstr>Molniya</vt:lpstr>
      <vt:lpstr>Polar</vt:lpstr>
      <vt:lpstr>Constellations</vt:lpstr>
      <vt:lpstr>Now That You Know the Basics</vt:lpstr>
      <vt:lpstr>Now That You Know the Basics</vt:lpstr>
      <vt:lpstr>Now That You Know the Basics</vt:lpstr>
      <vt:lpstr>Now That You Know the Basics</vt:lpstr>
      <vt:lpstr>Now That You Know the Basics</vt:lpstr>
      <vt:lpstr>Optional Analysis Tool</vt:lpstr>
      <vt:lpstr>References</vt:lpstr>
    </vt:vector>
  </TitlesOfParts>
  <Company>Analytical Graphics,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tcox</dc:creator>
  <cp:lastModifiedBy>Groller, Seth</cp:lastModifiedBy>
  <cp:revision>380</cp:revision>
  <dcterms:created xsi:type="dcterms:W3CDTF">2003-04-30T17:10:06Z</dcterms:created>
  <dcterms:modified xsi:type="dcterms:W3CDTF">2017-02-24T19:24:59Z</dcterms:modified>
</cp:coreProperties>
</file>