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14"/>
  </p:notesMasterIdLst>
  <p:handoutMasterIdLst>
    <p:handoutMasterId r:id="rId15"/>
  </p:handoutMasterIdLst>
  <p:sldIdLst>
    <p:sldId id="274" r:id="rId3"/>
    <p:sldId id="272" r:id="rId4"/>
    <p:sldId id="275" r:id="rId5"/>
    <p:sldId id="267" r:id="rId6"/>
    <p:sldId id="259" r:id="rId7"/>
    <p:sldId id="269" r:id="rId8"/>
    <p:sldId id="258" r:id="rId9"/>
    <p:sldId id="270" r:id="rId10"/>
    <p:sldId id="268" r:id="rId11"/>
    <p:sldId id="273" r:id="rId12"/>
    <p:sldId id="271"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a Robertson" initials="PR" lastIdx="10" clrIdx="0">
    <p:extLst>
      <p:ext uri="{19B8F6BF-5375-455C-9EA6-DF929625EA0E}">
        <p15:presenceInfo xmlns:p15="http://schemas.microsoft.com/office/powerpoint/2012/main" userId="Paula Robertson" providerId="None"/>
      </p:ext>
    </p:extLst>
  </p:cmAuthor>
  <p:cmAuthor id="2" name="Gerald Holt" initials="GH" lastIdx="1" clrIdx="1">
    <p:extLst>
      <p:ext uri="{19B8F6BF-5375-455C-9EA6-DF929625EA0E}">
        <p15:presenceInfo xmlns:p15="http://schemas.microsoft.com/office/powerpoint/2012/main" userId="S-1-5-21-1292428093-436374069-1801674531-48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39" autoAdjust="0"/>
  </p:normalViewPr>
  <p:slideViewPr>
    <p:cSldViewPr>
      <p:cViewPr varScale="1">
        <p:scale>
          <a:sx n="87" d="100"/>
          <a:sy n="87" d="100"/>
        </p:scale>
        <p:origin x="102" y="1896"/>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65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308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486641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1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588045635"/>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View the 24</a:t>
            </a:r>
            <a:r>
              <a:rPr lang="en-US" baseline="0" dirty="0" smtClean="0"/>
              <a:t> Hours </a:t>
            </a:r>
            <a:r>
              <a:rPr lang="en-US" dirty="0" smtClean="0"/>
              <a:t>of Flight video</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a:t>
            </a:fld>
            <a:endParaRPr lang="en-US"/>
          </a:p>
        </p:txBody>
      </p:sp>
    </p:spTree>
    <p:extLst>
      <p:ext uri="{BB962C8B-B14F-4D97-AF65-F5344CB8AC3E}">
        <p14:creationId xmlns:p14="http://schemas.microsoft.com/office/powerpoint/2010/main" val="4147512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Safety Management System (SMS) Manual</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a:t>
            </a:fld>
            <a:endParaRPr lang="en-US"/>
          </a:p>
        </p:txBody>
      </p:sp>
    </p:spTree>
    <p:extLst>
      <p:ext uri="{BB962C8B-B14F-4D97-AF65-F5344CB8AC3E}">
        <p14:creationId xmlns:p14="http://schemas.microsoft.com/office/powerpoint/2010/main" val="3617616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More information about FAA and</a:t>
            </a:r>
            <a:r>
              <a:rPr lang="en-US" baseline="0" dirty="0" smtClean="0"/>
              <a:t> ATC available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http://www.faa.gov/air_traffic/</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http://www.faa.gov/about/history/historical_perspective/</a:t>
            </a:r>
          </a:p>
          <a:p>
            <a:endParaRPr lang="en-US" baseline="0" dirty="0" smtClean="0"/>
          </a:p>
          <a:p>
            <a:endParaRPr lang="en-US" baseline="0" dirty="0" smtClean="0"/>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4</a:t>
            </a:fld>
            <a:endParaRPr lang="en-US"/>
          </a:p>
        </p:txBody>
      </p:sp>
    </p:spTree>
    <p:extLst>
      <p:ext uri="{BB962C8B-B14F-4D97-AF65-F5344CB8AC3E}">
        <p14:creationId xmlns:p14="http://schemas.microsoft.com/office/powerpoint/2010/main" val="3459247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http://www.faa.gov/air_traffic/publications/atpubs/ATC/atc0201.html</a:t>
            </a:r>
          </a:p>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5</a:t>
            </a:fld>
            <a:endParaRPr lang="en-US"/>
          </a:p>
        </p:txBody>
      </p:sp>
    </p:spTree>
    <p:extLst>
      <p:ext uri="{BB962C8B-B14F-4D97-AF65-F5344CB8AC3E}">
        <p14:creationId xmlns:p14="http://schemas.microsoft.com/office/powerpoint/2010/main" val="2249412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Each</a:t>
            </a:r>
            <a:r>
              <a:rPr lang="en-US" baseline="0" dirty="0" smtClean="0"/>
              <a:t> airspace class has different rules about use and control. </a:t>
            </a:r>
            <a:r>
              <a:rPr lang="en-US" dirty="0" smtClean="0"/>
              <a:t>Federal airways are like three dimensional highways in the sky. </a:t>
            </a:r>
            <a:r>
              <a:rPr lang="en-US" baseline="0" dirty="0" smtClean="0"/>
              <a:t>Victor airways exist at low altitudes of 1200 ft AGL to 18,000 ft. Jet routes exist above 18,000 ft.</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6</a:t>
            </a:fld>
            <a:endParaRPr lang="en-US"/>
          </a:p>
        </p:txBody>
      </p:sp>
    </p:spTree>
    <p:extLst>
      <p:ext uri="{BB962C8B-B14F-4D97-AF65-F5344CB8AC3E}">
        <p14:creationId xmlns:p14="http://schemas.microsoft.com/office/powerpoint/2010/main" val="4101109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primary airport runways are aligned parallel</a:t>
            </a:r>
            <a:r>
              <a:rPr lang="en-US" baseline="0" dirty="0" smtClean="0"/>
              <a:t> to the</a:t>
            </a:r>
            <a:r>
              <a:rPr lang="en-US" dirty="0" smtClean="0"/>
              <a:t> prevailing winds</a:t>
            </a:r>
            <a:r>
              <a:rPr lang="en-US" baseline="0" dirty="0" smtClean="0"/>
              <a:t> to allow aircraft to land at and depart from the airport while facing the wind. This provides a slower ground speed for all speeds of air flow over the wings. This improves safety by allowing a shorter distance for takeoff and landing.</a:t>
            </a:r>
            <a:endParaRPr lang="en-US" dirty="0" smtClean="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7</a:t>
            </a:fld>
            <a:endParaRPr lang="en-US"/>
          </a:p>
        </p:txBody>
      </p:sp>
    </p:spTree>
    <p:extLst>
      <p:ext uri="{BB962C8B-B14F-4D97-AF65-F5344CB8AC3E}">
        <p14:creationId xmlns:p14="http://schemas.microsoft.com/office/powerpoint/2010/main" val="3465466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Visual Flight Rules are a set of</a:t>
            </a:r>
            <a:r>
              <a:rPr lang="en-US" baseline="0" dirty="0" smtClean="0"/>
              <a:t> FAA regulations where conditions allow pilots to fly aircraft using visual cues in day or night conditions. This set of regulations is more common in general aviation (GA), which is non-commercial aviation. Instrument Flight Rules are used when conditions prevent use of VFR rules. Instrument Flight Rules are the predominant rules followed in commercial aviation.</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8</a:t>
            </a:fld>
            <a:endParaRPr lang="en-US"/>
          </a:p>
        </p:txBody>
      </p:sp>
    </p:spTree>
    <p:extLst>
      <p:ext uri="{BB962C8B-B14F-4D97-AF65-F5344CB8AC3E}">
        <p14:creationId xmlns:p14="http://schemas.microsoft.com/office/powerpoint/2010/main" val="1896897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pitchFamily="34" charset="0"/>
                <a:cs typeface="Arial" pitchFamily="34" charset="0"/>
              </a:rPr>
              <a:t>ATCs often do not actually see airplanes. </a:t>
            </a:r>
            <a:r>
              <a:rPr lang="en-US" baseline="0" dirty="0" smtClean="0">
                <a:latin typeface="Arial" pitchFamily="34" charset="0"/>
                <a:cs typeface="Arial" pitchFamily="34" charset="0"/>
              </a:rPr>
              <a:t>Instead they rely on radar and other instruments. The distances and atmospheric conditions often prevent seeing aircraft directly.</a:t>
            </a: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is an image of JFK airport in New York from the</a:t>
            </a:r>
            <a:r>
              <a:rPr lang="en-US" baseline="0" dirty="0" smtClean="0"/>
              <a:t> Flight Aware website: http://flightaware.com/live/airport/KJFK. Air traffic is available from http://flightaware.com</a:t>
            </a:r>
            <a:endParaRPr lang="en-US" dirty="0" smtClean="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9</a:t>
            </a:fld>
            <a:endParaRPr lang="en-US"/>
          </a:p>
        </p:txBody>
      </p:sp>
    </p:spTree>
    <p:extLst>
      <p:ext uri="{BB962C8B-B14F-4D97-AF65-F5344CB8AC3E}">
        <p14:creationId xmlns:p14="http://schemas.microsoft.com/office/powerpoint/2010/main" val="3593990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More information is available at the following </a:t>
            </a:r>
            <a:r>
              <a:rPr lang="en-US" dirty="0" smtClean="0"/>
              <a:t>website https</a:t>
            </a:r>
            <a:r>
              <a:rPr lang="en-US" dirty="0" smtClean="0"/>
              <a:t>://www.faa.gov/nextgen/</a:t>
            </a:r>
          </a:p>
          <a:p>
            <a:endParaRPr lang="en-US" baseline="0" dirty="0" smtClean="0"/>
          </a:p>
          <a:p>
            <a:endParaRPr lang="en-US" baseline="0" dirty="0" smtClean="0"/>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10</a:t>
            </a:fld>
            <a:endParaRPr lang="en-US"/>
          </a:p>
        </p:txBody>
      </p:sp>
    </p:spTree>
    <p:extLst>
      <p:ext uri="{BB962C8B-B14F-4D97-AF65-F5344CB8AC3E}">
        <p14:creationId xmlns:p14="http://schemas.microsoft.com/office/powerpoint/2010/main" val="207115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hyperlink" Target="http://flightaware.com/live/airport/KJFK"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1600" y="4343400"/>
            <a:ext cx="6400800" cy="838200"/>
          </a:xfrm>
          <a:prstGeom prst="rect">
            <a:avLst/>
          </a:prstGeom>
        </p:spPr>
        <p:txBody>
          <a:bodyPr>
            <a:normAutofit fontScale="25000" lnSpcReduction="20000"/>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sz="12800" b="1" kern="0" dirty="0" smtClean="0">
                <a:solidFill>
                  <a:srgbClr val="002060"/>
                </a:solidFill>
                <a:latin typeface="Arial" panose="020B0604020202020204" pitchFamily="34" charset="0"/>
                <a:cs typeface="Arial" panose="020B0604020202020204" pitchFamily="34" charset="0"/>
              </a:rPr>
              <a:t>Air Traffic Control</a:t>
            </a:r>
            <a:endParaRPr lang="en-US" b="1" kern="0" dirty="0" smtClean="0">
              <a:solidFill>
                <a:srgbClr val="002060"/>
              </a:solidFill>
              <a:latin typeface="Arial" panose="020B0604020202020204" pitchFamily="34" charset="0"/>
              <a:cs typeface="Arial" panose="020B0604020202020204" pitchFamily="34" charset="0"/>
            </a:endParaRPr>
          </a:p>
          <a:p>
            <a:pPr marL="0" indent="0" algn="ctr">
              <a:buNone/>
            </a:pPr>
            <a:r>
              <a:rPr lang="en-US" sz="11200" b="1" kern="0" dirty="0" smtClean="0">
                <a:solidFill>
                  <a:srgbClr val="002060"/>
                </a:solidFill>
                <a:latin typeface="Arial" panose="020B0604020202020204" pitchFamily="34" charset="0"/>
                <a:cs typeface="Arial" panose="020B0604020202020204" pitchFamily="34" charset="0"/>
              </a:rPr>
              <a:t>How Air </a:t>
            </a:r>
            <a:r>
              <a:rPr lang="en-US" sz="11200" b="1" kern="0" dirty="0">
                <a:solidFill>
                  <a:srgbClr val="002060"/>
                </a:solidFill>
                <a:latin typeface="Arial" panose="020B0604020202020204" pitchFamily="34" charset="0"/>
                <a:cs typeface="Arial" panose="020B0604020202020204" pitchFamily="34" charset="0"/>
              </a:rPr>
              <a:t>Traffic Is Coordinated</a:t>
            </a:r>
          </a:p>
        </p:txBody>
      </p:sp>
      <p:pic>
        <p:nvPicPr>
          <p:cNvPr id="3" name="Picture 4" descr="C:\Users\lsmith\Dropbox\2014-15 Curriculum Release\Notes\Logos\PLTW Logo Transparent.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txBox="1">
            <a:spLocks/>
          </p:cNvSpPr>
          <p:nvPr/>
        </p:nvSpPr>
        <p:spPr bwMode="auto">
          <a:xfrm>
            <a:off x="6934200" y="6629400"/>
            <a:ext cx="2209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a:t>
            </a:r>
            <a:r>
              <a:rPr lang="en-US" sz="800" dirty="0" smtClean="0">
                <a:solidFill>
                  <a:srgbClr val="FF0000"/>
                </a:solidFill>
                <a:latin typeface="Arial" panose="020B0604020202020204" pitchFamily="34" charset="0"/>
                <a:cs typeface="Arial" panose="020B0604020202020204" pitchFamily="34" charset="0"/>
              </a:rPr>
              <a:t>6</a:t>
            </a:r>
            <a:r>
              <a:rPr lang="en-US" sz="800" strike="sngStrike" dirty="0" smtClean="0">
                <a:solidFill>
                  <a:srgbClr val="FF0000"/>
                </a:solidFill>
                <a:latin typeface="Arial" panose="020B0604020202020204" pitchFamily="34" charset="0"/>
                <a:cs typeface="Arial" panose="020B0604020202020204" pitchFamily="34" charset="0"/>
              </a:rPr>
              <a:t>1</a:t>
            </a:r>
            <a:r>
              <a:rPr lang="en-US" sz="800" dirty="0" smtClean="0">
                <a:solidFill>
                  <a:schemeClr val="bg1">
                    <a:lumMod val="50000"/>
                  </a:schemeClr>
                </a:solidFill>
                <a:latin typeface="Arial" panose="020B0604020202020204" pitchFamily="34" charset="0"/>
                <a:cs typeface="Arial" panose="020B0604020202020204" pitchFamily="34" charset="0"/>
              </a:rPr>
              <a:t>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5"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Aerospace Engineering</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2155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a:stretch>
            <a:fillRect/>
          </a:stretch>
        </p:blipFill>
        <p:spPr bwMode="auto">
          <a:xfrm>
            <a:off x="4579576" y="2567782"/>
            <a:ext cx="3940445" cy="27432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latin typeface="Arial" charset="0"/>
              </a:rPr>
              <a:t>Air Traffic Control (ATC)</a:t>
            </a:r>
            <a:endParaRPr lang="en-US" dirty="0"/>
          </a:p>
        </p:txBody>
      </p:sp>
      <p:pic>
        <p:nvPicPr>
          <p:cNvPr id="2056" name="Picture 8"/>
          <p:cNvPicPr>
            <a:picLocks noChangeAspect="1" noChangeArrowheads="1"/>
          </p:cNvPicPr>
          <p:nvPr/>
        </p:nvPicPr>
        <p:blipFill>
          <a:blip r:embed="rId4" cstate="print"/>
          <a:srcRect/>
          <a:stretch>
            <a:fillRect/>
          </a:stretch>
        </p:blipFill>
        <p:spPr bwMode="auto">
          <a:xfrm>
            <a:off x="709854" y="2567782"/>
            <a:ext cx="3685692" cy="2438400"/>
          </a:xfrm>
          <a:prstGeom prst="rect">
            <a:avLst/>
          </a:prstGeom>
          <a:noFill/>
          <a:ln w="9525">
            <a:noFill/>
            <a:miter lim="800000"/>
            <a:headEnd/>
            <a:tailEnd/>
          </a:ln>
        </p:spPr>
      </p:pic>
      <p:sp>
        <p:nvSpPr>
          <p:cNvPr id="3" name="Content Placeholder 2"/>
          <p:cNvSpPr>
            <a:spLocks noGrp="1"/>
          </p:cNvSpPr>
          <p:nvPr>
            <p:ph idx="1"/>
          </p:nvPr>
        </p:nvSpPr>
        <p:spPr/>
        <p:txBody>
          <a:bodyPr/>
          <a:lstStyle/>
          <a:p>
            <a:r>
              <a:rPr lang="en-US" dirty="0" smtClean="0">
                <a:latin typeface="Arial" pitchFamily="34" charset="0"/>
                <a:cs typeface="Arial" pitchFamily="34" charset="0"/>
              </a:rPr>
              <a:t>Long history of development</a:t>
            </a:r>
          </a:p>
          <a:p>
            <a:r>
              <a:rPr lang="en-US" dirty="0" smtClean="0">
                <a:latin typeface="Arial" pitchFamily="34" charset="0"/>
                <a:cs typeface="Arial" pitchFamily="34" charset="0"/>
              </a:rPr>
              <a:t>What’s next?</a:t>
            </a:r>
          </a:p>
        </p:txBody>
      </p:sp>
      <p:pic>
        <p:nvPicPr>
          <p:cNvPr id="4" name="Picture 3"/>
          <p:cNvPicPr>
            <a:picLocks noChangeAspect="1"/>
          </p:cNvPicPr>
          <p:nvPr/>
        </p:nvPicPr>
        <p:blipFill>
          <a:blip r:embed="rId5"/>
          <a:stretch>
            <a:fillRect/>
          </a:stretch>
        </p:blipFill>
        <p:spPr>
          <a:xfrm>
            <a:off x="957715" y="2596734"/>
            <a:ext cx="7228571" cy="3019048"/>
          </a:xfrm>
          <a:prstGeom prst="rect">
            <a:avLst/>
          </a:prstGeom>
        </p:spPr>
      </p:pic>
      <p:grpSp>
        <p:nvGrpSpPr>
          <p:cNvPr id="7" name="Group 6"/>
          <p:cNvGrpSpPr/>
          <p:nvPr/>
        </p:nvGrpSpPr>
        <p:grpSpPr>
          <a:xfrm>
            <a:off x="0" y="6629400"/>
            <a:ext cx="9144000" cy="228600"/>
            <a:chOff x="0" y="6629400"/>
            <a:chExt cx="9144000" cy="228600"/>
          </a:xfrm>
        </p:grpSpPr>
        <p:sp>
          <p:nvSpPr>
            <p:cNvPr id="8" name="Footer Placeholder 3"/>
            <p:cNvSpPr txBox="1">
              <a:spLocks/>
            </p:cNvSpPr>
            <p:nvPr/>
          </p:nvSpPr>
          <p:spPr bwMode="auto">
            <a:xfrm>
              <a:off x="6934200" y="6629400"/>
              <a:ext cx="2209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a:t>
              </a:r>
              <a:r>
                <a:rPr lang="en-US" sz="800" dirty="0" smtClean="0">
                  <a:latin typeface="Arial" panose="020B0604020202020204" pitchFamily="34" charset="0"/>
                  <a:cs typeface="Arial" panose="020B0604020202020204" pitchFamily="34" charset="0"/>
                </a:rPr>
                <a:t>6</a:t>
              </a:r>
              <a:r>
                <a:rPr lang="en-US" sz="800" dirty="0" smtClean="0">
                  <a:solidFill>
                    <a:schemeClr val="bg1">
                      <a:lumMod val="50000"/>
                    </a:schemeClr>
                  </a:solidFill>
                  <a:latin typeface="Arial" panose="020B0604020202020204" pitchFamily="34" charset="0"/>
                  <a:cs typeface="Arial" panose="020B0604020202020204" pitchFamily="34" charset="0"/>
                </a:rPr>
                <a:t>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9"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Aerospace Engineering</a:t>
              </a:r>
              <a:endParaRPr lang="en-US" sz="800" dirty="0">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6"/>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05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05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sz="1800" dirty="0" smtClean="0">
                <a:cs typeface="Arial" pitchFamily="34" charset="0"/>
              </a:rPr>
              <a:t>Federal Aviation Administration (2010). </a:t>
            </a:r>
            <a:r>
              <a:rPr lang="en-US" sz="1800" i="1" dirty="0" smtClean="0">
                <a:cs typeface="Arial" pitchFamily="34" charset="0"/>
              </a:rPr>
              <a:t>The Federal Aviation Administration: A historical perspective, 1903-2008</a:t>
            </a:r>
            <a:r>
              <a:rPr lang="en-US" sz="1800" dirty="0" smtClean="0">
                <a:cs typeface="Arial" pitchFamily="34" charset="0"/>
              </a:rPr>
              <a:t>. Retrieved from </a:t>
            </a:r>
            <a:r>
              <a:rPr lang="en-US" sz="1800" dirty="0" smtClean="0"/>
              <a:t>http://www.faa.gov/about/history/historical_perspective/</a:t>
            </a:r>
          </a:p>
          <a:p>
            <a:pPr>
              <a:buNone/>
            </a:pPr>
            <a:r>
              <a:rPr lang="en-US" sz="1800" dirty="0" smtClean="0">
                <a:cs typeface="Arial" pitchFamily="34" charset="0"/>
              </a:rPr>
              <a:t>Federal Aviation Administration (2010). </a:t>
            </a:r>
            <a:r>
              <a:rPr lang="en-US" sz="1800" i="1" dirty="0" smtClean="0">
                <a:cs typeface="Arial" pitchFamily="34" charset="0"/>
              </a:rPr>
              <a:t>Air traffic administration. </a:t>
            </a:r>
            <a:r>
              <a:rPr lang="en-US" sz="1800" dirty="0" smtClean="0">
                <a:cs typeface="Arial" pitchFamily="34" charset="0"/>
              </a:rPr>
              <a:t>Retrieved from </a:t>
            </a:r>
            <a:r>
              <a:rPr lang="en-US" sz="1800" dirty="0" smtClean="0"/>
              <a:t>http://www.faa.gov/air_traffic</a:t>
            </a:r>
          </a:p>
          <a:p>
            <a:pPr>
              <a:buNone/>
            </a:pPr>
            <a:r>
              <a:rPr lang="en-US" sz="1800" dirty="0">
                <a:cs typeface="Arial" pitchFamily="34" charset="0"/>
              </a:rPr>
              <a:t>Federal Aviation Administration (2016). </a:t>
            </a:r>
            <a:r>
              <a:rPr lang="en-US" sz="1800" i="1" dirty="0">
                <a:cs typeface="Arial" pitchFamily="34" charset="0"/>
              </a:rPr>
              <a:t>Safety Management System (SMS) Manual</a:t>
            </a:r>
            <a:r>
              <a:rPr lang="en-US" sz="1800" dirty="0">
                <a:cs typeface="Arial" pitchFamily="34" charset="0"/>
              </a:rPr>
              <a:t>. Retrieved from https://www.faa.gov/air_traffic/publications/</a:t>
            </a:r>
          </a:p>
          <a:p>
            <a:pPr>
              <a:buNone/>
            </a:pPr>
            <a:r>
              <a:rPr lang="en-US" sz="1800" dirty="0" err="1" smtClean="0"/>
              <a:t>Jeppesen</a:t>
            </a:r>
            <a:r>
              <a:rPr lang="en-US" sz="1800" dirty="0" smtClean="0"/>
              <a:t> Sanderson, Inc. (2006). </a:t>
            </a:r>
            <a:r>
              <a:rPr lang="en-US" sz="1800" i="1" dirty="0" smtClean="0"/>
              <a:t>Guided flight discovery private pilot images</a:t>
            </a:r>
            <a:r>
              <a:rPr lang="en-US" sz="1800" dirty="0" smtClean="0"/>
              <a:t> [CD-ROM]. Englewood, CO: </a:t>
            </a:r>
            <a:r>
              <a:rPr lang="en-US" sz="1800" dirty="0" err="1" smtClean="0"/>
              <a:t>Jeppesen</a:t>
            </a:r>
            <a:r>
              <a:rPr lang="en-US" sz="1800" dirty="0" smtClean="0"/>
              <a:t> Sanderson, Inc.</a:t>
            </a:r>
          </a:p>
          <a:p>
            <a:pPr>
              <a:buNone/>
            </a:pPr>
            <a:r>
              <a:rPr lang="en-US" sz="1800" dirty="0">
                <a:cs typeface="Arial" pitchFamily="34" charset="0"/>
              </a:rPr>
              <a:t>U.S. Bureau of Labor Statistics (2016). Air Traffic Controllers. Retrieved from http://www.bls.gov/ooh</a:t>
            </a:r>
            <a:r>
              <a:rPr lang="en-US" sz="1800" dirty="0" smtClean="0">
                <a:cs typeface="Arial" pitchFamily="34" charset="0"/>
              </a:rPr>
              <a:t>/</a:t>
            </a:r>
            <a:endParaRPr lang="en-US" sz="1800" dirty="0">
              <a:cs typeface="Arial" pitchFamily="34" charset="0"/>
            </a:endParaRPr>
          </a:p>
        </p:txBody>
      </p:sp>
      <p:grpSp>
        <p:nvGrpSpPr>
          <p:cNvPr id="4" name="Group 3"/>
          <p:cNvGrpSpPr/>
          <p:nvPr/>
        </p:nvGrpSpPr>
        <p:grpSpPr>
          <a:xfrm>
            <a:off x="0" y="6629400"/>
            <a:ext cx="9144000" cy="228600"/>
            <a:chOff x="0" y="6629400"/>
            <a:chExt cx="9144000" cy="228600"/>
          </a:xfrm>
        </p:grpSpPr>
        <p:sp>
          <p:nvSpPr>
            <p:cNvPr id="5" name="Footer Placeholder 3"/>
            <p:cNvSpPr txBox="1">
              <a:spLocks/>
            </p:cNvSpPr>
            <p:nvPr/>
          </p:nvSpPr>
          <p:spPr bwMode="auto">
            <a:xfrm>
              <a:off x="6934200" y="6629400"/>
              <a:ext cx="2209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a:t>
              </a:r>
              <a:r>
                <a:rPr lang="en-US" sz="800" dirty="0" smtClean="0">
                  <a:latin typeface="Arial" panose="020B0604020202020204" pitchFamily="34" charset="0"/>
                  <a:cs typeface="Arial" panose="020B0604020202020204" pitchFamily="34" charset="0"/>
                </a:rPr>
                <a:t>6</a:t>
              </a:r>
              <a:r>
                <a:rPr lang="en-US" sz="800" dirty="0" smtClean="0">
                  <a:solidFill>
                    <a:schemeClr val="bg1">
                      <a:lumMod val="50000"/>
                    </a:schemeClr>
                  </a:solidFill>
                  <a:latin typeface="Arial" panose="020B0604020202020204" pitchFamily="34" charset="0"/>
                  <a:cs typeface="Arial" panose="020B0604020202020204" pitchFamily="34" charset="0"/>
                </a:rPr>
                <a:t>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6"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Aerospace Engineering</a:t>
              </a:r>
              <a:endParaRPr lang="en-US" sz="800" dirty="0">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Air Traffic Across the U</a:t>
            </a:r>
            <a:r>
              <a:rPr lang="en-US" dirty="0" smtClean="0">
                <a:solidFill>
                  <a:srgbClr val="FF0000"/>
                </a:solidFill>
                <a:latin typeface="Arial" charset="0"/>
              </a:rPr>
              <a:t>.</a:t>
            </a:r>
            <a:r>
              <a:rPr lang="en-US" dirty="0" smtClean="0">
                <a:latin typeface="Arial" charset="0"/>
              </a:rPr>
              <a:t>S</a:t>
            </a:r>
            <a:r>
              <a:rPr lang="en-US" dirty="0" smtClean="0">
                <a:solidFill>
                  <a:srgbClr val="FF0000"/>
                </a:solidFill>
                <a:latin typeface="Arial" charset="0"/>
              </a:rPr>
              <a:t>.</a:t>
            </a:r>
            <a:endParaRPr lang="en-US" dirty="0">
              <a:solidFill>
                <a:srgbClr val="FF0000"/>
              </a:solidFill>
            </a:endParaRPr>
          </a:p>
        </p:txBody>
      </p:sp>
      <p:pic>
        <p:nvPicPr>
          <p:cNvPr id="1026" name="Picture 2"/>
          <p:cNvPicPr>
            <a:picLocks noChangeAspect="1" noChangeArrowheads="1"/>
          </p:cNvPicPr>
          <p:nvPr/>
        </p:nvPicPr>
        <p:blipFill>
          <a:blip r:embed="rId3" cstate="print"/>
          <a:srcRect/>
          <a:stretch>
            <a:fillRect/>
          </a:stretch>
        </p:blipFill>
        <p:spPr bwMode="auto">
          <a:xfrm>
            <a:off x="1143000" y="1219200"/>
            <a:ext cx="6858000" cy="5129373"/>
          </a:xfrm>
          <a:prstGeom prst="rect">
            <a:avLst/>
          </a:prstGeom>
          <a:noFill/>
          <a:ln w="9525">
            <a:noFill/>
            <a:miter lim="800000"/>
            <a:headEnd/>
            <a:tailEnd/>
          </a:ln>
        </p:spPr>
      </p:pic>
      <p:grpSp>
        <p:nvGrpSpPr>
          <p:cNvPr id="3" name="Group 2"/>
          <p:cNvGrpSpPr/>
          <p:nvPr/>
        </p:nvGrpSpPr>
        <p:grpSpPr>
          <a:xfrm>
            <a:off x="0" y="6629400"/>
            <a:ext cx="9144000" cy="228600"/>
            <a:chOff x="0" y="6629400"/>
            <a:chExt cx="9144000" cy="228600"/>
          </a:xfrm>
        </p:grpSpPr>
        <p:sp>
          <p:nvSpPr>
            <p:cNvPr id="4" name="Footer Placeholder 3"/>
            <p:cNvSpPr txBox="1">
              <a:spLocks/>
            </p:cNvSpPr>
            <p:nvPr/>
          </p:nvSpPr>
          <p:spPr bwMode="auto">
            <a:xfrm>
              <a:off x="6934200" y="6629400"/>
              <a:ext cx="2209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a:t>
              </a:r>
              <a:r>
                <a:rPr lang="en-US" sz="800" dirty="0" smtClean="0">
                  <a:latin typeface="Arial" panose="020B0604020202020204" pitchFamily="34" charset="0"/>
                  <a:cs typeface="Arial" panose="020B0604020202020204" pitchFamily="34" charset="0"/>
                </a:rPr>
                <a:t>6</a:t>
              </a:r>
              <a:r>
                <a:rPr lang="en-US" sz="800" dirty="0" smtClean="0">
                  <a:solidFill>
                    <a:schemeClr val="bg1">
                      <a:lumMod val="50000"/>
                    </a:schemeClr>
                  </a:solidFill>
                  <a:latin typeface="Arial" panose="020B0604020202020204" pitchFamily="34" charset="0"/>
                  <a:cs typeface="Arial" panose="020B0604020202020204" pitchFamily="34" charset="0"/>
                </a:rPr>
                <a:t>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5"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Aerospace Engineering</a:t>
              </a:r>
              <a:endParaRPr lang="en-US" sz="800" dirty="0">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382000" cy="1143000"/>
          </a:xfrm>
        </p:spPr>
        <p:txBody>
          <a:bodyPr/>
          <a:lstStyle/>
          <a:p>
            <a:r>
              <a:rPr lang="en-US" dirty="0" smtClean="0"/>
              <a:t>National Airspace System (NAS)</a:t>
            </a:r>
            <a:endParaRPr lang="en-US" dirty="0"/>
          </a:p>
        </p:txBody>
      </p:sp>
      <p:sp>
        <p:nvSpPr>
          <p:cNvPr id="4" name="Content Placeholder 3"/>
          <p:cNvSpPr>
            <a:spLocks noGrp="1"/>
          </p:cNvSpPr>
          <p:nvPr>
            <p:ph idx="1"/>
          </p:nvPr>
        </p:nvSpPr>
        <p:spPr/>
        <p:txBody>
          <a:bodyPr/>
          <a:lstStyle/>
          <a:p>
            <a:r>
              <a:rPr lang="en-US" dirty="0" smtClean="0"/>
              <a:t>Complex system composed of</a:t>
            </a:r>
          </a:p>
          <a:p>
            <a:pPr lvl="1"/>
            <a:r>
              <a:rPr lang="en-US" dirty="0"/>
              <a:t>Airspace</a:t>
            </a:r>
          </a:p>
          <a:p>
            <a:pPr lvl="1"/>
            <a:r>
              <a:rPr lang="en-US" dirty="0"/>
              <a:t>Airports</a:t>
            </a:r>
          </a:p>
          <a:p>
            <a:pPr lvl="1"/>
            <a:r>
              <a:rPr lang="en-US" dirty="0"/>
              <a:t>Aircraft</a:t>
            </a:r>
          </a:p>
          <a:p>
            <a:pPr lvl="1"/>
            <a:r>
              <a:rPr lang="en-US" dirty="0"/>
              <a:t>Pilots</a:t>
            </a:r>
          </a:p>
          <a:p>
            <a:pPr lvl="1"/>
            <a:r>
              <a:rPr lang="en-US" dirty="0"/>
              <a:t>Air navigation facilities</a:t>
            </a:r>
          </a:p>
          <a:p>
            <a:pPr lvl="1"/>
            <a:r>
              <a:rPr lang="en-US" dirty="0"/>
              <a:t>Air Traffic Control (ATC) </a:t>
            </a:r>
            <a:r>
              <a:rPr lang="en-US" dirty="0" smtClean="0"/>
              <a:t>facilities</a:t>
            </a:r>
          </a:p>
          <a:p>
            <a:pPr lvl="1"/>
            <a:r>
              <a:rPr lang="en-US" dirty="0" smtClean="0"/>
              <a:t>Many more components</a:t>
            </a:r>
            <a:endParaRPr lang="en-US" dirty="0"/>
          </a:p>
          <a:p>
            <a:pPr lvl="1"/>
            <a:endParaRPr lang="en-US" dirty="0"/>
          </a:p>
        </p:txBody>
      </p:sp>
      <p:grpSp>
        <p:nvGrpSpPr>
          <p:cNvPr id="5" name="Group 4"/>
          <p:cNvGrpSpPr/>
          <p:nvPr/>
        </p:nvGrpSpPr>
        <p:grpSpPr>
          <a:xfrm>
            <a:off x="0" y="6629400"/>
            <a:ext cx="9144000" cy="228600"/>
            <a:chOff x="0" y="6629400"/>
            <a:chExt cx="9144000" cy="228600"/>
          </a:xfrm>
        </p:grpSpPr>
        <p:sp>
          <p:nvSpPr>
            <p:cNvPr id="6" name="Footer Placeholder 3"/>
            <p:cNvSpPr txBox="1">
              <a:spLocks/>
            </p:cNvSpPr>
            <p:nvPr/>
          </p:nvSpPr>
          <p:spPr bwMode="auto">
            <a:xfrm>
              <a:off x="6934200" y="6629400"/>
              <a:ext cx="2209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a:t>
              </a:r>
              <a:r>
                <a:rPr lang="en-US" sz="800" dirty="0" smtClean="0">
                  <a:latin typeface="Arial" panose="020B0604020202020204" pitchFamily="34" charset="0"/>
                  <a:cs typeface="Arial" panose="020B0604020202020204" pitchFamily="34" charset="0"/>
                </a:rPr>
                <a:t>6</a:t>
              </a:r>
              <a:r>
                <a:rPr lang="en-US" sz="800" dirty="0" smtClean="0">
                  <a:solidFill>
                    <a:schemeClr val="bg1">
                      <a:lumMod val="50000"/>
                    </a:schemeClr>
                  </a:solidFill>
                  <a:latin typeface="Arial" panose="020B0604020202020204" pitchFamily="34" charset="0"/>
                  <a:cs typeface="Arial" panose="020B0604020202020204" pitchFamily="34" charset="0"/>
                </a:rPr>
                <a:t>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7"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Aerospace Engineering</a:t>
              </a:r>
              <a:endParaRPr lang="en-US" sz="8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39547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a:stretch>
            <a:fillRect/>
          </a:stretch>
        </p:blipFill>
        <p:spPr bwMode="auto">
          <a:xfrm>
            <a:off x="304800" y="3505200"/>
            <a:ext cx="3940445" cy="274320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214313" y="4446558"/>
            <a:ext cx="3067050" cy="216217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latin typeface="Arial" charset="0"/>
              </a:rPr>
              <a:t>Air Traffic Control (ATC) System</a:t>
            </a:r>
            <a:endParaRPr lang="en-US" dirty="0"/>
          </a:p>
        </p:txBody>
      </p:sp>
      <p:pic>
        <p:nvPicPr>
          <p:cNvPr id="4" name="Picture 3" descr="C:\Documents and Settings\gholt\my documents\PLTW\AeroSpace_Rewrite\UNIT 1_Introduction to Aerospace\L_1_3_Flight Planning\AAA_IMAGES_AE_Unit A_Navigation\todays_air_traffic_control.jpg"/>
          <p:cNvPicPr>
            <a:picLocks noChangeAspect="1"/>
          </p:cNvPicPr>
          <p:nvPr/>
        </p:nvPicPr>
        <p:blipFill>
          <a:blip r:embed="rId5" cstate="print"/>
          <a:srcRect/>
          <a:stretch>
            <a:fillRect/>
          </a:stretch>
        </p:blipFill>
        <p:spPr bwMode="auto">
          <a:xfrm>
            <a:off x="5562600" y="2362200"/>
            <a:ext cx="3439885" cy="2438400"/>
          </a:xfrm>
          <a:prstGeom prst="rect">
            <a:avLst/>
          </a:prstGeom>
          <a:noFill/>
          <a:ln w="9525">
            <a:noFill/>
            <a:miter lim="800000"/>
            <a:headEnd/>
            <a:tailEnd/>
          </a:ln>
        </p:spPr>
      </p:pic>
      <p:pic>
        <p:nvPicPr>
          <p:cNvPr id="2056" name="Picture 8"/>
          <p:cNvPicPr>
            <a:picLocks noChangeAspect="1" noChangeArrowheads="1"/>
          </p:cNvPicPr>
          <p:nvPr/>
        </p:nvPicPr>
        <p:blipFill>
          <a:blip r:embed="rId6" cstate="print"/>
          <a:srcRect/>
          <a:stretch>
            <a:fillRect/>
          </a:stretch>
        </p:blipFill>
        <p:spPr bwMode="auto">
          <a:xfrm>
            <a:off x="4114800" y="4648200"/>
            <a:ext cx="3124200" cy="2066925"/>
          </a:xfrm>
          <a:prstGeom prst="rect">
            <a:avLst/>
          </a:prstGeom>
          <a:noFill/>
          <a:ln w="9525">
            <a:noFill/>
            <a:miter lim="800000"/>
            <a:headEnd/>
            <a:tailEnd/>
          </a:ln>
        </p:spPr>
      </p:pic>
      <p:pic>
        <p:nvPicPr>
          <p:cNvPr id="2057" name="Picture 9"/>
          <p:cNvPicPr>
            <a:picLocks noChangeAspect="1" noChangeArrowheads="1"/>
          </p:cNvPicPr>
          <p:nvPr/>
        </p:nvPicPr>
        <p:blipFill>
          <a:blip r:embed="rId7" cstate="print"/>
          <a:srcRect/>
          <a:stretch>
            <a:fillRect/>
          </a:stretch>
        </p:blipFill>
        <p:spPr bwMode="auto">
          <a:xfrm>
            <a:off x="6646593" y="4446558"/>
            <a:ext cx="2209800" cy="2306579"/>
          </a:xfrm>
          <a:prstGeom prst="rect">
            <a:avLst/>
          </a:prstGeom>
          <a:noFill/>
          <a:ln w="9525">
            <a:noFill/>
            <a:miter lim="800000"/>
            <a:headEnd/>
            <a:tailEnd/>
          </a:ln>
        </p:spPr>
      </p:pic>
      <p:pic>
        <p:nvPicPr>
          <p:cNvPr id="2051" name="Picture 3"/>
          <p:cNvPicPr>
            <a:picLocks noChangeAspect="1" noChangeArrowheads="1"/>
          </p:cNvPicPr>
          <p:nvPr/>
        </p:nvPicPr>
        <p:blipFill>
          <a:blip r:embed="rId8" cstate="print"/>
          <a:srcRect/>
          <a:stretch>
            <a:fillRect/>
          </a:stretch>
        </p:blipFill>
        <p:spPr bwMode="auto">
          <a:xfrm>
            <a:off x="3376613" y="4446558"/>
            <a:ext cx="3057525" cy="2143125"/>
          </a:xfrm>
          <a:prstGeom prst="rect">
            <a:avLst/>
          </a:prstGeom>
          <a:noFill/>
          <a:ln w="9525">
            <a:noFill/>
            <a:miter lim="800000"/>
            <a:headEnd/>
            <a:tailEnd/>
          </a:ln>
        </p:spPr>
      </p:pic>
      <p:sp>
        <p:nvSpPr>
          <p:cNvPr id="3" name="Content Placeholder 2"/>
          <p:cNvSpPr>
            <a:spLocks noGrp="1"/>
          </p:cNvSpPr>
          <p:nvPr>
            <p:ph idx="1"/>
          </p:nvPr>
        </p:nvSpPr>
        <p:spPr>
          <a:xfrm>
            <a:off x="457200" y="1143000"/>
            <a:ext cx="8229600" cy="4830763"/>
          </a:xfrm>
        </p:spPr>
        <p:txBody>
          <a:bodyPr/>
          <a:lstStyle/>
          <a:p>
            <a:r>
              <a:rPr lang="en-US" sz="3000" dirty="0">
                <a:latin typeface="Arial" pitchFamily="34" charset="0"/>
                <a:cs typeface="Arial" pitchFamily="34" charset="0"/>
              </a:rPr>
              <a:t>Part of </a:t>
            </a:r>
            <a:r>
              <a:rPr lang="en-US" sz="3000" dirty="0" smtClean="0">
                <a:latin typeface="Arial" pitchFamily="34" charset="0"/>
                <a:cs typeface="Arial" pitchFamily="34" charset="0"/>
              </a:rPr>
              <a:t>the Federal </a:t>
            </a:r>
            <a:r>
              <a:rPr lang="en-US" sz="3000" dirty="0">
                <a:latin typeface="Arial" pitchFamily="34" charset="0"/>
                <a:cs typeface="Arial" pitchFamily="34" charset="0"/>
              </a:rPr>
              <a:t>Aviation Administration (FAA)</a:t>
            </a:r>
          </a:p>
          <a:p>
            <a:r>
              <a:rPr lang="en-US" sz="3000" dirty="0" smtClean="0">
                <a:latin typeface="Arial" pitchFamily="34" charset="0"/>
                <a:cs typeface="Arial" pitchFamily="34" charset="0"/>
              </a:rPr>
              <a:t>ATC system purpose is to </a:t>
            </a:r>
            <a:r>
              <a:rPr lang="en-US" sz="3000" dirty="0">
                <a:latin typeface="Arial" pitchFamily="34" charset="0"/>
                <a:cs typeface="Arial" pitchFamily="34" charset="0"/>
              </a:rPr>
              <a:t>coordinate the movement of air traffic to ensure that aircraft stay safe distances apart</a:t>
            </a:r>
            <a:r>
              <a:rPr lang="en-US" sz="3000" dirty="0" smtClean="0">
                <a:latin typeface="Arial" pitchFamily="34"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052"/>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056"/>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0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5638800" y="4038600"/>
            <a:ext cx="3374443" cy="27432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5181600" y="2971800"/>
            <a:ext cx="2698600" cy="3733800"/>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1143000" y="2590800"/>
            <a:ext cx="5334000" cy="3594295"/>
          </a:xfrm>
          <a:prstGeom prst="rect">
            <a:avLst/>
          </a:prstGeom>
          <a:noFill/>
          <a:ln w="9525">
            <a:noFill/>
            <a:miter lim="800000"/>
            <a:headEnd/>
            <a:tailEnd/>
          </a:ln>
        </p:spPr>
      </p:pic>
      <p:sp>
        <p:nvSpPr>
          <p:cNvPr id="3" name="Content Placeholder 2"/>
          <p:cNvSpPr>
            <a:spLocks noGrp="1"/>
          </p:cNvSpPr>
          <p:nvPr>
            <p:ph idx="1"/>
          </p:nvPr>
        </p:nvSpPr>
        <p:spPr>
          <a:xfrm>
            <a:off x="457200" y="1295400"/>
            <a:ext cx="8458200" cy="4830763"/>
          </a:xfrm>
        </p:spPr>
        <p:txBody>
          <a:bodyPr/>
          <a:lstStyle/>
          <a:p>
            <a:r>
              <a:rPr lang="en-US" sz="3000" dirty="0" smtClean="0">
                <a:latin typeface="Arial" pitchFamily="34" charset="0"/>
                <a:cs typeface="Arial" pitchFamily="34" charset="0"/>
              </a:rPr>
              <a:t>Early aviators depended on visual references</a:t>
            </a:r>
          </a:p>
          <a:p>
            <a:r>
              <a:rPr lang="en-US" sz="3000" dirty="0" smtClean="0">
                <a:latin typeface="Arial" pitchFamily="34" charset="0"/>
                <a:cs typeface="Arial" pitchFamily="34" charset="0"/>
              </a:rPr>
              <a:t>Some airports began using flagmen in ’20s</a:t>
            </a:r>
          </a:p>
          <a:p>
            <a:r>
              <a:rPr lang="en-US" sz="3000" dirty="0" smtClean="0">
                <a:latin typeface="Arial" pitchFamily="34" charset="0"/>
                <a:cs typeface="Arial" pitchFamily="34" charset="0"/>
              </a:rPr>
              <a:t>Air Commerce Act in 1926 established U.S. rules</a:t>
            </a:r>
          </a:p>
          <a:p>
            <a:r>
              <a:rPr lang="en-US" sz="3000" dirty="0" smtClean="0">
                <a:latin typeface="Arial" pitchFamily="34" charset="0"/>
                <a:cs typeface="Arial" pitchFamily="34" charset="0"/>
              </a:rPr>
              <a:t>Air Traffic Control began in 1958 after series of mid-air collisions</a:t>
            </a:r>
          </a:p>
        </p:txBody>
      </p:sp>
      <p:sp>
        <p:nvSpPr>
          <p:cNvPr id="2" name="Title 1"/>
          <p:cNvSpPr>
            <a:spLocks noGrp="1"/>
          </p:cNvSpPr>
          <p:nvPr>
            <p:ph type="title"/>
          </p:nvPr>
        </p:nvSpPr>
        <p:spPr/>
        <p:txBody>
          <a:bodyPr/>
          <a:lstStyle/>
          <a:p>
            <a:r>
              <a:rPr lang="en-US" dirty="0" smtClean="0">
                <a:latin typeface="Arial" charset="0"/>
              </a:rPr>
              <a:t>How Did Air Traffic Control Start?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026"/>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0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205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7"/>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srcRect l="7536" t="54516" r="37828"/>
          <a:stretch>
            <a:fillRect/>
          </a:stretch>
        </p:blipFill>
        <p:spPr bwMode="auto">
          <a:xfrm>
            <a:off x="1828800" y="4419600"/>
            <a:ext cx="5029200" cy="2253449"/>
          </a:xfrm>
          <a:prstGeom prst="rect">
            <a:avLst/>
          </a:prstGeom>
          <a:noFill/>
          <a:ln w="9525">
            <a:noFill/>
            <a:miter lim="800000"/>
            <a:headEnd/>
            <a:tailEnd/>
          </a:ln>
        </p:spPr>
      </p:pic>
      <p:pic>
        <p:nvPicPr>
          <p:cNvPr id="4" name="Picture 2" descr="C:\Documents and Settings\gholt\my documents\PLTW\AeroSpace_Rewrite\Jeppesen Instrument and Commercial_Image CD\IC-02-88.jpg"/>
          <p:cNvPicPr>
            <a:picLocks noChangeAspect="1" noChangeArrowheads="1"/>
          </p:cNvPicPr>
          <p:nvPr/>
        </p:nvPicPr>
        <p:blipFill>
          <a:blip r:embed="rId4" cstate="print"/>
          <a:srcRect l="15065" t="9007" r="16321" b="8897"/>
          <a:stretch>
            <a:fillRect/>
          </a:stretch>
        </p:blipFill>
        <p:spPr bwMode="auto">
          <a:xfrm>
            <a:off x="4953000" y="3048000"/>
            <a:ext cx="3821146" cy="3429000"/>
          </a:xfrm>
          <a:prstGeom prst="rect">
            <a:avLst/>
          </a:prstGeom>
          <a:noFill/>
        </p:spPr>
      </p:pic>
      <p:pic>
        <p:nvPicPr>
          <p:cNvPr id="5" name="Picture 4" descr="C:\Documents and Settings\gholt\my documents\PLTW\AeroSpace_Rewrite\UNIT 1_Introduction to Aerospace\L_1_3_Flight Planning\AAA_IMAGES_AE_Unit A_Navigation\FAR_AIM_Capture_Airspace.jpg"/>
          <p:cNvPicPr>
            <a:picLocks noChangeAspect="1"/>
          </p:cNvPicPr>
          <p:nvPr/>
        </p:nvPicPr>
        <p:blipFill>
          <a:blip r:embed="rId5" cstate="print"/>
          <a:srcRect t="12655"/>
          <a:stretch>
            <a:fillRect/>
          </a:stretch>
        </p:blipFill>
        <p:spPr bwMode="auto">
          <a:xfrm>
            <a:off x="1524000" y="2491142"/>
            <a:ext cx="6096000" cy="3712385"/>
          </a:xfrm>
          <a:prstGeom prst="rect">
            <a:avLst/>
          </a:prstGeom>
          <a:noFill/>
          <a:ln w="9525">
            <a:noFill/>
            <a:miter lim="800000"/>
            <a:headEnd/>
            <a:tailEnd/>
          </a:ln>
        </p:spPr>
      </p:pic>
      <p:sp>
        <p:nvSpPr>
          <p:cNvPr id="3" name="Content Placeholder 2"/>
          <p:cNvSpPr>
            <a:spLocks noGrp="1"/>
          </p:cNvSpPr>
          <p:nvPr>
            <p:ph idx="1"/>
          </p:nvPr>
        </p:nvSpPr>
        <p:spPr/>
        <p:txBody>
          <a:bodyPr/>
          <a:lstStyle/>
          <a:p>
            <a:r>
              <a:rPr lang="en-US" dirty="0" smtClean="0"/>
              <a:t>Air space is divided into three-dimensional areas called classes (A through G)</a:t>
            </a:r>
          </a:p>
          <a:p>
            <a:r>
              <a:rPr lang="en-US" dirty="0" smtClean="0"/>
              <a:t>Airspace close to an airport looks like upside-down wedding cake</a:t>
            </a:r>
          </a:p>
          <a:p>
            <a:r>
              <a:rPr lang="en-US" dirty="0" smtClean="0"/>
              <a:t>Airports connected by Federal airways are called “Victor airways” and “jet routes”</a:t>
            </a:r>
          </a:p>
        </p:txBody>
      </p:sp>
      <p:sp>
        <p:nvSpPr>
          <p:cNvPr id="2" name="Title 1"/>
          <p:cNvSpPr>
            <a:spLocks noGrp="1"/>
          </p:cNvSpPr>
          <p:nvPr>
            <p:ph type="title"/>
          </p:nvPr>
        </p:nvSpPr>
        <p:spPr/>
        <p:txBody>
          <a:bodyPr/>
          <a:lstStyle/>
          <a:p>
            <a:r>
              <a:rPr lang="en-US" dirty="0" smtClean="0"/>
              <a:t>Air Traffic Control System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Typical Airport Traffic Pattern</a:t>
            </a:r>
            <a:endParaRPr lang="en-US" dirty="0"/>
          </a:p>
        </p:txBody>
      </p:sp>
      <p:sp>
        <p:nvSpPr>
          <p:cNvPr id="3" name="Content Placeholder 2"/>
          <p:cNvSpPr>
            <a:spLocks noGrp="1"/>
          </p:cNvSpPr>
          <p:nvPr>
            <p:ph idx="1"/>
          </p:nvPr>
        </p:nvSpPr>
        <p:spPr>
          <a:xfrm>
            <a:off x="457200" y="1219200"/>
            <a:ext cx="8229600" cy="4830763"/>
          </a:xfrm>
        </p:spPr>
        <p:txBody>
          <a:bodyPr/>
          <a:lstStyle/>
          <a:p>
            <a:r>
              <a:rPr lang="en-US" sz="2800" dirty="0" smtClean="0">
                <a:latin typeface="Arial" pitchFamily="34" charset="0"/>
                <a:cs typeface="Arial" pitchFamily="34" charset="0"/>
              </a:rPr>
              <a:t>Pattern defines routes to approach and depart from each airport</a:t>
            </a:r>
          </a:p>
          <a:p>
            <a:pPr>
              <a:spcBef>
                <a:spcPts val="1200"/>
              </a:spcBef>
            </a:pPr>
            <a:r>
              <a:rPr lang="en-US" sz="2800" dirty="0" smtClean="0">
                <a:latin typeface="Arial" pitchFamily="34" charset="0"/>
                <a:cs typeface="Arial" pitchFamily="34" charset="0"/>
              </a:rPr>
              <a:t>To provide consistency, patterns are based on five main legs</a:t>
            </a:r>
          </a:p>
          <a:p>
            <a:pPr lvl="1">
              <a:spcBef>
                <a:spcPts val="1200"/>
              </a:spcBef>
            </a:pPr>
            <a:r>
              <a:rPr lang="en-US" sz="2200" dirty="0" smtClean="0">
                <a:latin typeface="Arial" pitchFamily="34" charset="0"/>
                <a:cs typeface="Arial" pitchFamily="34" charset="0"/>
              </a:rPr>
              <a:t>Downwind</a:t>
            </a:r>
          </a:p>
          <a:p>
            <a:pPr lvl="1">
              <a:spcBef>
                <a:spcPts val="1200"/>
              </a:spcBef>
            </a:pPr>
            <a:r>
              <a:rPr lang="en-US" sz="2200" dirty="0">
                <a:latin typeface="Arial" pitchFamily="34" charset="0"/>
                <a:cs typeface="Arial" pitchFamily="34" charset="0"/>
              </a:rPr>
              <a:t>Base</a:t>
            </a:r>
          </a:p>
          <a:p>
            <a:pPr lvl="1">
              <a:spcBef>
                <a:spcPts val="1200"/>
              </a:spcBef>
            </a:pPr>
            <a:r>
              <a:rPr lang="en-US" sz="2200" dirty="0">
                <a:latin typeface="Arial" pitchFamily="34" charset="0"/>
                <a:cs typeface="Arial" pitchFamily="34" charset="0"/>
              </a:rPr>
              <a:t>Final</a:t>
            </a:r>
          </a:p>
          <a:p>
            <a:pPr lvl="1">
              <a:spcBef>
                <a:spcPts val="1200"/>
              </a:spcBef>
            </a:pPr>
            <a:r>
              <a:rPr lang="en-US" sz="2200" dirty="0">
                <a:latin typeface="Arial" pitchFamily="34" charset="0"/>
                <a:cs typeface="Arial" pitchFamily="34" charset="0"/>
              </a:rPr>
              <a:t>Departure</a:t>
            </a:r>
          </a:p>
          <a:p>
            <a:pPr lvl="1">
              <a:spcBef>
                <a:spcPts val="1200"/>
              </a:spcBef>
            </a:pPr>
            <a:r>
              <a:rPr lang="en-US" sz="2200" dirty="0">
                <a:latin typeface="Arial" pitchFamily="34" charset="0"/>
                <a:cs typeface="Arial" pitchFamily="34" charset="0"/>
              </a:rPr>
              <a:t>Crosswind</a:t>
            </a:r>
          </a:p>
        </p:txBody>
      </p:sp>
      <p:pic>
        <p:nvPicPr>
          <p:cNvPr id="10" name="Picture 2" descr="C:\Documents and Settings\gholt\my documents\PLTW\AeroSpace_Rewrite\Jeppesen Private Pilot_Image CD\PV-04-13.jpg"/>
          <p:cNvPicPr>
            <a:picLocks noChangeAspect="1" noChangeArrowheads="1"/>
          </p:cNvPicPr>
          <p:nvPr/>
        </p:nvPicPr>
        <p:blipFill>
          <a:blip r:embed="rId3" cstate="print"/>
          <a:srcRect l="3184" t="9522" r="3840" b="3519"/>
          <a:stretch>
            <a:fillRect/>
          </a:stretch>
        </p:blipFill>
        <p:spPr bwMode="auto">
          <a:xfrm>
            <a:off x="3276600" y="2895600"/>
            <a:ext cx="5562545" cy="39019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6172200" y="2819400"/>
            <a:ext cx="2517758" cy="2067776"/>
          </a:xfrm>
          <a:prstGeom prst="rect">
            <a:avLst/>
          </a:prstGeom>
          <a:noFill/>
          <a:ln w="9525">
            <a:noFill/>
            <a:miter lim="800000"/>
            <a:headEnd/>
            <a:tailEnd/>
          </a:ln>
        </p:spPr>
      </p:pic>
      <p:sp>
        <p:nvSpPr>
          <p:cNvPr id="3" name="Content Placeholder 2"/>
          <p:cNvSpPr>
            <a:spLocks noGrp="1"/>
          </p:cNvSpPr>
          <p:nvPr>
            <p:ph idx="1"/>
          </p:nvPr>
        </p:nvSpPr>
        <p:spPr>
          <a:xfrm>
            <a:off x="457200" y="1219200"/>
            <a:ext cx="8229600" cy="4830763"/>
          </a:xfrm>
        </p:spPr>
        <p:txBody>
          <a:bodyPr/>
          <a:lstStyle/>
          <a:p>
            <a:r>
              <a:rPr lang="en-US" dirty="0" smtClean="0"/>
              <a:t>Pilots and ATCs each use sets of rules</a:t>
            </a:r>
          </a:p>
          <a:p>
            <a:pPr lvl="1"/>
            <a:r>
              <a:rPr lang="en-US" dirty="0" smtClean="0"/>
              <a:t>Visual Flight Rules (VFR)</a:t>
            </a:r>
          </a:p>
          <a:p>
            <a:pPr lvl="1"/>
            <a:r>
              <a:rPr lang="en-US" dirty="0" smtClean="0"/>
              <a:t>Instrument Flight Rules (IFR)</a:t>
            </a:r>
          </a:p>
          <a:p>
            <a:r>
              <a:rPr lang="en-US" dirty="0" smtClean="0">
                <a:latin typeface="Arial" pitchFamily="34" charset="0"/>
                <a:cs typeface="Arial" pitchFamily="34" charset="0"/>
              </a:rPr>
              <a:t>Standards developed by U.S., used worldwide</a:t>
            </a:r>
          </a:p>
          <a:p>
            <a:pPr lvl="1"/>
            <a:r>
              <a:rPr lang="en-US" dirty="0" smtClean="0">
                <a:latin typeface="Arial" pitchFamily="34" charset="0"/>
                <a:cs typeface="Arial" pitchFamily="34" charset="0"/>
              </a:rPr>
              <a:t>Procedures</a:t>
            </a:r>
          </a:p>
          <a:p>
            <a:pPr lvl="1"/>
            <a:r>
              <a:rPr lang="en-US" dirty="0" smtClean="0">
                <a:latin typeface="Arial" pitchFamily="34" charset="0"/>
                <a:cs typeface="Arial" pitchFamily="34" charset="0"/>
              </a:rPr>
              <a:t>Equipment</a:t>
            </a:r>
          </a:p>
          <a:p>
            <a:pPr lvl="1"/>
            <a:r>
              <a:rPr lang="en-US" dirty="0" smtClean="0">
                <a:latin typeface="Arial" pitchFamily="34" charset="0"/>
                <a:cs typeface="Arial" pitchFamily="34" charset="0"/>
              </a:rPr>
              <a:t>English language</a:t>
            </a:r>
          </a:p>
        </p:txBody>
      </p:sp>
      <p:sp>
        <p:nvSpPr>
          <p:cNvPr id="2" name="Title 1"/>
          <p:cNvSpPr>
            <a:spLocks noGrp="1"/>
          </p:cNvSpPr>
          <p:nvPr>
            <p:ph type="title"/>
          </p:nvPr>
        </p:nvSpPr>
        <p:spPr/>
        <p:txBody>
          <a:bodyPr/>
          <a:lstStyle/>
          <a:p>
            <a:r>
              <a:rPr lang="en-US" dirty="0" smtClean="0"/>
              <a:t>Air Traffic Control System</a:t>
            </a:r>
            <a:endParaRPr lang="en-US" dirty="0"/>
          </a:p>
        </p:txBody>
      </p:sp>
      <p:pic>
        <p:nvPicPr>
          <p:cNvPr id="7" name="Picture 10"/>
          <p:cNvPicPr>
            <a:picLocks noChangeAspect="1" noChangeArrowheads="1"/>
          </p:cNvPicPr>
          <p:nvPr/>
        </p:nvPicPr>
        <p:blipFill>
          <a:blip r:embed="rId4" cstate="print"/>
          <a:srcRect/>
          <a:stretch>
            <a:fillRect/>
          </a:stretch>
        </p:blipFill>
        <p:spPr bwMode="auto">
          <a:xfrm>
            <a:off x="4572000" y="3733800"/>
            <a:ext cx="4028626" cy="2590800"/>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a:stretch>
            <a:fillRect/>
          </a:stretch>
        </p:blipFill>
        <p:spPr bwMode="auto">
          <a:xfrm>
            <a:off x="3657600" y="4495800"/>
            <a:ext cx="3162300" cy="2228850"/>
          </a:xfrm>
          <a:prstGeom prst="rect">
            <a:avLst/>
          </a:prstGeom>
          <a:noFill/>
          <a:ln w="9525">
            <a:noFill/>
            <a:miter lim="800000"/>
            <a:headEnd/>
            <a:tailEnd/>
          </a:ln>
        </p:spPr>
      </p:pic>
      <p:pic>
        <p:nvPicPr>
          <p:cNvPr id="3076" name="Picture 4"/>
          <p:cNvPicPr>
            <a:picLocks noChangeAspect="1" noChangeArrowheads="1"/>
          </p:cNvPicPr>
          <p:nvPr/>
        </p:nvPicPr>
        <p:blipFill>
          <a:blip r:embed="rId6" cstate="print"/>
          <a:srcRect/>
          <a:stretch>
            <a:fillRect/>
          </a:stretch>
        </p:blipFill>
        <p:spPr bwMode="auto">
          <a:xfrm>
            <a:off x="228600" y="3352800"/>
            <a:ext cx="3324225" cy="266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3074"/>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075"/>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3076"/>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Traffic Control System</a:t>
            </a:r>
            <a:endParaRPr lang="en-US" dirty="0"/>
          </a:p>
        </p:txBody>
      </p:sp>
      <p:sp>
        <p:nvSpPr>
          <p:cNvPr id="3" name="Content Placeholder 2"/>
          <p:cNvSpPr>
            <a:spLocks noGrp="1"/>
          </p:cNvSpPr>
          <p:nvPr>
            <p:ph idx="1"/>
          </p:nvPr>
        </p:nvSpPr>
        <p:spPr/>
        <p:txBody>
          <a:bodyPr/>
          <a:lstStyle/>
          <a:p>
            <a:r>
              <a:rPr lang="en-US" dirty="0">
                <a:latin typeface="Arial" pitchFamily="34" charset="0"/>
                <a:cs typeface="Arial" pitchFamily="34" charset="0"/>
              </a:rPr>
              <a:t>Air Traffic </a:t>
            </a:r>
            <a:r>
              <a:rPr lang="en-US" dirty="0" smtClean="0">
                <a:latin typeface="Arial" pitchFamily="34" charset="0"/>
                <a:cs typeface="Arial" pitchFamily="34" charset="0"/>
              </a:rPr>
              <a:t>Controllers often do not actually see airplanes</a:t>
            </a:r>
          </a:p>
          <a:p>
            <a:r>
              <a:rPr lang="en-US" dirty="0" smtClean="0">
                <a:latin typeface="Arial" pitchFamily="34" charset="0"/>
                <a:cs typeface="Arial" pitchFamily="34" charset="0"/>
              </a:rPr>
              <a:t>Air Traffic Control System Command Center</a:t>
            </a:r>
            <a:endParaRPr lang="en-US" dirty="0" smtClean="0"/>
          </a:p>
          <a:p>
            <a:pPr lvl="1"/>
            <a:r>
              <a:rPr lang="en-US" dirty="0" smtClean="0">
                <a:latin typeface="Arial" pitchFamily="34" charset="0"/>
                <a:cs typeface="Arial" pitchFamily="34" charset="0"/>
              </a:rPr>
              <a:t>Coordinates air traffic for nation</a:t>
            </a:r>
          </a:p>
          <a:p>
            <a:pPr lvl="1"/>
            <a:r>
              <a:rPr lang="en-US" dirty="0" smtClean="0">
                <a:latin typeface="Arial" pitchFamily="34" charset="0"/>
                <a:cs typeface="Arial" pitchFamily="34" charset="0"/>
              </a:rPr>
              <a:t>Aircraft directed to speed up or slow down to balance air traffic</a:t>
            </a:r>
          </a:p>
        </p:txBody>
      </p:sp>
      <p:pic>
        <p:nvPicPr>
          <p:cNvPr id="4" name="Picture 2">
            <a:hlinkClick r:id="rId3"/>
          </p:cNvPr>
          <p:cNvPicPr>
            <a:picLocks noChangeAspect="1" noChangeArrowheads="1"/>
          </p:cNvPicPr>
          <p:nvPr/>
        </p:nvPicPr>
        <p:blipFill>
          <a:blip r:embed="rId4" cstate="print"/>
          <a:srcRect/>
          <a:stretch>
            <a:fillRect/>
          </a:stretch>
        </p:blipFill>
        <p:spPr bwMode="auto">
          <a:xfrm>
            <a:off x="4876800" y="4038600"/>
            <a:ext cx="3581400" cy="2665967"/>
          </a:xfrm>
          <a:prstGeom prst="rect">
            <a:avLst/>
          </a:prstGeom>
          <a:noFill/>
          <a:ln w="9525">
            <a:noFill/>
            <a:miter lim="800000"/>
            <a:headEnd/>
            <a:tailEnd/>
          </a:ln>
        </p:spPr>
      </p:pic>
      <p:sp>
        <p:nvSpPr>
          <p:cNvPr id="5" name="TextBox 4"/>
          <p:cNvSpPr txBox="1"/>
          <p:nvPr/>
        </p:nvSpPr>
        <p:spPr>
          <a:xfrm>
            <a:off x="1295400" y="5867400"/>
            <a:ext cx="3505200" cy="646331"/>
          </a:xfrm>
          <a:prstGeom prst="rect">
            <a:avLst/>
          </a:prstGeom>
          <a:noFill/>
        </p:spPr>
        <p:txBody>
          <a:bodyPr wrap="square" rtlCol="0">
            <a:spAutoFit/>
          </a:bodyPr>
          <a:lstStyle/>
          <a:p>
            <a:pPr algn="r"/>
            <a:r>
              <a:rPr lang="en-US" dirty="0" smtClean="0"/>
              <a:t>Click </a:t>
            </a:r>
            <a:r>
              <a:rPr lang="en-US" dirty="0"/>
              <a:t>the image to see live air traffic at JFK Airport in New York</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2040</TotalTime>
  <Words>807</Words>
  <Application>Microsoft Office PowerPoint</Application>
  <PresentationFormat>On-screen Show (4:3)</PresentationFormat>
  <Paragraphs>115</Paragraphs>
  <Slides>11</Slides>
  <Notes>9</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11</vt:i4>
      </vt:variant>
    </vt:vector>
  </HeadingPairs>
  <TitlesOfParts>
    <vt:vector size="14" baseType="lpstr">
      <vt:lpstr>Arial</vt:lpstr>
      <vt:lpstr>PowerPointTemplateAE_2009_1217_NEW NEW Template</vt:lpstr>
      <vt:lpstr>1_Custom Design</vt:lpstr>
      <vt:lpstr>PowerPoint Presentation</vt:lpstr>
      <vt:lpstr>Air Traffic Across the U.S.</vt:lpstr>
      <vt:lpstr>National Airspace System (NAS)</vt:lpstr>
      <vt:lpstr>Air Traffic Control (ATC) System</vt:lpstr>
      <vt:lpstr>How Did Air Traffic Control Start?</vt:lpstr>
      <vt:lpstr>Air Traffic Control System</vt:lpstr>
      <vt:lpstr>Typical Airport Traffic Pattern</vt:lpstr>
      <vt:lpstr>Air Traffic Control System</vt:lpstr>
      <vt:lpstr>Air Traffic Control System</vt:lpstr>
      <vt:lpstr>Air Traffic Control (ATC)</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A1.3.3 Air Traffic Control</dc:title>
  <dc:subject>AE - Lesson 1.3 -Flight Planning and Navigation</dc:subject>
  <dc:creator>AE Revision Team</dc:creator>
  <cp:lastModifiedBy>Gerald Holt</cp:lastModifiedBy>
  <cp:revision>192</cp:revision>
  <dcterms:created xsi:type="dcterms:W3CDTF">2010-01-04T14:07:12Z</dcterms:created>
  <dcterms:modified xsi:type="dcterms:W3CDTF">2016-12-13T16:34:36Z</dcterms:modified>
</cp:coreProperties>
</file>