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Lst>
  <p:notesMasterIdLst>
    <p:notesMasterId r:id="rId31"/>
  </p:notesMasterIdLst>
  <p:handoutMasterIdLst>
    <p:handoutMasterId r:id="rId32"/>
  </p:handoutMasterIdLst>
  <p:sldIdLst>
    <p:sldId id="290" r:id="rId3"/>
    <p:sldId id="264" r:id="rId4"/>
    <p:sldId id="258" r:id="rId5"/>
    <p:sldId id="265" r:id="rId6"/>
    <p:sldId id="263" r:id="rId7"/>
    <p:sldId id="262" r:id="rId8"/>
    <p:sldId id="261" r:id="rId9"/>
    <p:sldId id="260" r:id="rId10"/>
    <p:sldId id="267" r:id="rId11"/>
    <p:sldId id="269" r:id="rId12"/>
    <p:sldId id="286" r:id="rId13"/>
    <p:sldId id="284" r:id="rId14"/>
    <p:sldId id="271" r:id="rId15"/>
    <p:sldId id="273" r:id="rId16"/>
    <p:sldId id="274" r:id="rId17"/>
    <p:sldId id="278" r:id="rId18"/>
    <p:sldId id="279" r:id="rId19"/>
    <p:sldId id="289" r:id="rId20"/>
    <p:sldId id="281" r:id="rId21"/>
    <p:sldId id="283" r:id="rId22"/>
    <p:sldId id="259" r:id="rId23"/>
    <p:sldId id="272" r:id="rId24"/>
    <p:sldId id="275" r:id="rId25"/>
    <p:sldId id="266" r:id="rId26"/>
    <p:sldId id="268" r:id="rId27"/>
    <p:sldId id="285" r:id="rId28"/>
    <p:sldId id="287" r:id="rId29"/>
    <p:sldId id="288" r:id="rId30"/>
  </p:sldIdLst>
  <p:sldSz cx="9144000" cy="6858000" type="screen4x3"/>
  <p:notesSz cx="6858000" cy="9144000"/>
  <p:custDataLst>
    <p:tags r:id="rId33"/>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6B"/>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54" autoAdjust="0"/>
    <p:restoredTop sz="78798" autoAdjust="0"/>
  </p:normalViewPr>
  <p:slideViewPr>
    <p:cSldViewPr>
      <p:cViewPr varScale="1">
        <p:scale>
          <a:sx n="72" d="100"/>
          <a:sy n="72" d="100"/>
        </p:scale>
        <p:origin x="153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3" d="100"/>
          <a:sy n="83" d="100"/>
        </p:scale>
        <p:origin x="-265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7"/>
          <p:cNvSpPr>
            <a:spLocks noGrp="1" noChangeArrowheads="1"/>
          </p:cNvSpPr>
          <p:nvPr>
            <p:ph type="hdr" sz="quarter"/>
          </p:nvPr>
        </p:nvSpPr>
        <p:spPr bwMode="auto">
          <a:xfrm>
            <a:off x="66675" y="77788"/>
            <a:ext cx="3038475" cy="465137"/>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r>
              <a:rPr lang="en-US"/>
              <a:t>Presentation Name</a:t>
            </a:r>
          </a:p>
        </p:txBody>
      </p:sp>
      <p:sp>
        <p:nvSpPr>
          <p:cNvPr id="3080" name="Rectangle 8"/>
          <p:cNvSpPr>
            <a:spLocks noGrp="1" noChangeArrowheads="1"/>
          </p:cNvSpPr>
          <p:nvPr>
            <p:ph type="dt" sz="quarter" idx="1"/>
          </p:nvPr>
        </p:nvSpPr>
        <p:spPr bwMode="auto">
          <a:xfrm>
            <a:off x="3759200" y="77788"/>
            <a:ext cx="3038475" cy="650875"/>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r>
              <a:rPr lang="en-US" dirty="0" smtClean="0"/>
              <a:t>Course Name</a:t>
            </a:r>
            <a:endParaRPr lang="en-US" baseline="30000" dirty="0"/>
          </a:p>
          <a:p>
            <a:r>
              <a:rPr lang="en-US" dirty="0"/>
              <a:t>Unit # – Lesson #.# – Lesson Name</a:t>
            </a:r>
          </a:p>
        </p:txBody>
      </p:sp>
      <p:sp>
        <p:nvSpPr>
          <p:cNvPr id="3081" name="Rectangle 9"/>
          <p:cNvSpPr>
            <a:spLocks noGrp="1" noChangeArrowheads="1"/>
          </p:cNvSpPr>
          <p:nvPr>
            <p:ph type="ftr" sz="quarter" idx="2"/>
          </p:nvPr>
        </p:nvSpPr>
        <p:spPr bwMode="auto">
          <a:xfrm>
            <a:off x="77788" y="8585200"/>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0" hangingPunct="0">
              <a:defRPr sz="1200">
                <a:cs typeface="Arial" charset="0"/>
              </a:defRPr>
            </a:lvl1pPr>
          </a:lstStyle>
          <a:p>
            <a:r>
              <a:rPr lang="en-US" dirty="0"/>
              <a:t>Project Lead The Way, Inc.</a:t>
            </a:r>
            <a:endParaRPr lang="en-US" baseline="30000" dirty="0"/>
          </a:p>
          <a:p>
            <a:r>
              <a:rPr lang="en-US" dirty="0"/>
              <a:t>Copyright </a:t>
            </a:r>
            <a:r>
              <a:rPr lang="en-US" dirty="0" smtClean="0"/>
              <a:t>2010</a:t>
            </a:r>
            <a:endParaRPr lang="en-US" dirty="0"/>
          </a:p>
        </p:txBody>
      </p:sp>
      <p:sp>
        <p:nvSpPr>
          <p:cNvPr id="3082" name="Rectangle 10"/>
          <p:cNvSpPr>
            <a:spLocks noGrp="1" noChangeArrowheads="1"/>
          </p:cNvSpPr>
          <p:nvPr>
            <p:ph type="sldNum" sz="quarter" idx="3"/>
          </p:nvPr>
        </p:nvSpPr>
        <p:spPr bwMode="auto">
          <a:xfrm>
            <a:off x="3810000" y="8678862"/>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AA6F666A-3503-4EB4-9796-FFB36F66CA10}" type="slidenum">
              <a:rPr lang="en-US"/>
              <a:pPr/>
              <a:t>‹#›</a:t>
            </a:fld>
            <a:endParaRPr lang="en-US"/>
          </a:p>
        </p:txBody>
      </p:sp>
    </p:spTree>
    <p:extLst>
      <p:ext uri="{BB962C8B-B14F-4D97-AF65-F5344CB8AC3E}">
        <p14:creationId xmlns:p14="http://schemas.microsoft.com/office/powerpoint/2010/main" val="19078953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33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Rectangle 7"/>
          <p:cNvSpPr>
            <a:spLocks noGrp="1" noChangeArrowheads="1"/>
          </p:cNvSpPr>
          <p:nvPr>
            <p:ph type="hdr" sz="quarter"/>
          </p:nvPr>
        </p:nvSpPr>
        <p:spPr bwMode="auto">
          <a:xfrm>
            <a:off x="66675" y="77788"/>
            <a:ext cx="3038475" cy="465137"/>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r>
              <a:rPr lang="en-US"/>
              <a:t>Presentation Name</a:t>
            </a:r>
          </a:p>
        </p:txBody>
      </p:sp>
      <p:sp>
        <p:nvSpPr>
          <p:cNvPr id="10" name="Rectangle 8"/>
          <p:cNvSpPr>
            <a:spLocks noGrp="1" noChangeArrowheads="1"/>
          </p:cNvSpPr>
          <p:nvPr>
            <p:ph type="dt" sz="quarter" idx="1"/>
          </p:nvPr>
        </p:nvSpPr>
        <p:spPr bwMode="auto">
          <a:xfrm>
            <a:off x="3759200" y="77788"/>
            <a:ext cx="3038475" cy="650875"/>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r>
              <a:rPr lang="en-US" dirty="0" smtClean="0"/>
              <a:t>Course Name</a:t>
            </a:r>
            <a:endParaRPr lang="en-US" baseline="30000" dirty="0"/>
          </a:p>
          <a:p>
            <a:r>
              <a:rPr lang="en-US" dirty="0"/>
              <a:t>Unit # – Lesson #.# – Lesson Name</a:t>
            </a:r>
          </a:p>
        </p:txBody>
      </p:sp>
      <p:sp>
        <p:nvSpPr>
          <p:cNvPr id="11" name="Rectangle 9"/>
          <p:cNvSpPr>
            <a:spLocks noGrp="1" noChangeArrowheads="1"/>
          </p:cNvSpPr>
          <p:nvPr>
            <p:ph type="ftr" sz="quarter" idx="4"/>
          </p:nvPr>
        </p:nvSpPr>
        <p:spPr bwMode="auto">
          <a:xfrm>
            <a:off x="77788" y="8585200"/>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0" hangingPunct="0">
              <a:defRPr sz="1200">
                <a:cs typeface="Arial" charset="0"/>
              </a:defRPr>
            </a:lvl1pPr>
          </a:lstStyle>
          <a:p>
            <a:r>
              <a:rPr lang="en-US" dirty="0"/>
              <a:t>Project Lead The Way, Inc.</a:t>
            </a:r>
            <a:endParaRPr lang="en-US" baseline="30000" dirty="0"/>
          </a:p>
          <a:p>
            <a:r>
              <a:rPr lang="en-US" dirty="0"/>
              <a:t>Copyright </a:t>
            </a:r>
            <a:r>
              <a:rPr lang="en-US" dirty="0" smtClean="0"/>
              <a:t>2010</a:t>
            </a:r>
            <a:endParaRPr lang="en-US" dirty="0"/>
          </a:p>
        </p:txBody>
      </p:sp>
      <p:sp>
        <p:nvSpPr>
          <p:cNvPr id="12" name="Rectangle 10"/>
          <p:cNvSpPr>
            <a:spLocks noGrp="1" noChangeArrowheads="1"/>
          </p:cNvSpPr>
          <p:nvPr>
            <p:ph type="sldNum" sz="quarter" idx="5"/>
          </p:nvPr>
        </p:nvSpPr>
        <p:spPr bwMode="auto">
          <a:xfrm>
            <a:off x="3810000" y="8678862"/>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AA6F666A-3503-4EB4-9796-FFB36F66CA10}" type="slidenum">
              <a:rPr lang="en-US"/>
              <a:pPr/>
              <a:t>‹#›</a:t>
            </a:fld>
            <a:endParaRPr lang="en-US"/>
          </a:p>
        </p:txBody>
      </p:sp>
    </p:spTree>
    <p:extLst>
      <p:ext uri="{BB962C8B-B14F-4D97-AF65-F5344CB8AC3E}">
        <p14:creationId xmlns:p14="http://schemas.microsoft.com/office/powerpoint/2010/main" val="4138681007"/>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Orville and Wilbur Wright designed and</a:t>
            </a:r>
            <a:r>
              <a:rPr lang="en-US" baseline="0" dirty="0" smtClean="0"/>
              <a:t> flew</a:t>
            </a:r>
            <a:r>
              <a:rPr lang="en-US" dirty="0" smtClean="0"/>
              <a:t> the first heavier than air vehicle named the Wright Flyer on December 14, 1903.</a:t>
            </a:r>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2</a:t>
            </a:fld>
            <a:endParaRPr lang="en-US"/>
          </a:p>
        </p:txBody>
      </p:sp>
    </p:spTree>
    <p:extLst>
      <p:ext uri="{BB962C8B-B14F-4D97-AF65-F5344CB8AC3E}">
        <p14:creationId xmlns:p14="http://schemas.microsoft.com/office/powerpoint/2010/main" val="2654016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Orville and Wilbur Wright are best known for their engineering related to the first successful heavier than air vehicle. It is important to understand that to</a:t>
            </a:r>
            <a:r>
              <a:rPr lang="en-US" baseline="0" dirty="0" smtClean="0"/>
              <a:t> achieve this both had an approach that is common throughout the practice of engineering. B</a:t>
            </a:r>
            <a:r>
              <a:rPr lang="en-US" dirty="0" smtClean="0"/>
              <a:t>oth were very creative and gained significant knowledge</a:t>
            </a:r>
            <a:r>
              <a:rPr lang="en-US" baseline="0" dirty="0" smtClean="0"/>
              <a:t> and skills through observation and experimenting often using procedures and apparatus that they designed. The brothers learned by doing and were able to build their own knowledge and contribute to the advancement of aviation.</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6</a:t>
            </a:fld>
            <a:endParaRPr lang="en-US"/>
          </a:p>
        </p:txBody>
      </p:sp>
    </p:spTree>
    <p:extLst>
      <p:ext uri="{BB962C8B-B14F-4D97-AF65-F5344CB8AC3E}">
        <p14:creationId xmlns:p14="http://schemas.microsoft.com/office/powerpoint/2010/main" val="799440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information</a:t>
            </a:r>
            <a:r>
              <a:rPr lang="en-US" baseline="0" dirty="0" smtClean="0"/>
              <a:t> is available at NASA Dryden Research Center: http://www.nasa.gov/centers/dryden/news/FactSheets/FS-085-DFRC.html#.UuLVDhAo5pg</a:t>
            </a:r>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10</a:t>
            </a:fld>
            <a:endParaRPr lang="en-US"/>
          </a:p>
        </p:txBody>
      </p:sp>
    </p:spTree>
    <p:extLst>
      <p:ext uri="{BB962C8B-B14F-4D97-AF65-F5344CB8AC3E}">
        <p14:creationId xmlns:p14="http://schemas.microsoft.com/office/powerpoint/2010/main" val="2073998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Recording of communication</a:t>
            </a:r>
            <a:r>
              <a:rPr lang="en-US" baseline="0" dirty="0" smtClean="0"/>
              <a:t> emitted by Sputnik can be heard at http://history.nasa.gov/sputnik/sputnik.wav</a:t>
            </a:r>
          </a:p>
          <a:p>
            <a:r>
              <a:rPr lang="en-US" sz="1200" kern="1200" dirty="0" smtClean="0">
                <a:solidFill>
                  <a:schemeClr val="tx1"/>
                </a:solidFill>
                <a:effectLst/>
                <a:latin typeface="Arial" charset="0"/>
                <a:ea typeface="+mn-ea"/>
                <a:cs typeface="+mn-cs"/>
              </a:rPr>
              <a:t>National Advisory Committee for Aeronautics,</a:t>
            </a:r>
            <a:r>
              <a:rPr lang="en-US" sz="1200" kern="1200" baseline="0" dirty="0" smtClean="0">
                <a:solidFill>
                  <a:schemeClr val="tx1"/>
                </a:solidFill>
                <a:effectLst/>
                <a:latin typeface="Arial" charset="0"/>
                <a:ea typeface="+mn-ea"/>
                <a:cs typeface="+mn-cs"/>
              </a:rPr>
              <a:t> NACA, was dissolved when </a:t>
            </a:r>
            <a:r>
              <a:rPr lang="en-US" sz="1200" kern="1200" dirty="0" smtClean="0">
                <a:solidFill>
                  <a:schemeClr val="tx1"/>
                </a:solidFill>
                <a:effectLst/>
                <a:latin typeface="Arial" charset="0"/>
                <a:ea typeface="+mn-ea"/>
                <a:cs typeface="+mn-cs"/>
              </a:rPr>
              <a:t>National Aeronautics and Space Administration,</a:t>
            </a:r>
            <a:r>
              <a:rPr lang="en-US" sz="1200" kern="1200" baseline="0" dirty="0" smtClean="0">
                <a:solidFill>
                  <a:schemeClr val="tx1"/>
                </a:solidFill>
                <a:effectLst/>
                <a:latin typeface="Arial" charset="0"/>
                <a:ea typeface="+mn-ea"/>
                <a:cs typeface="+mn-cs"/>
              </a:rPr>
              <a:t> </a:t>
            </a:r>
            <a:r>
              <a:rPr lang="en-US" sz="1200" kern="1200" dirty="0" smtClean="0">
                <a:solidFill>
                  <a:schemeClr val="tx1"/>
                </a:solidFill>
                <a:effectLst/>
                <a:latin typeface="Arial" charset="0"/>
                <a:ea typeface="+mn-ea"/>
                <a:cs typeface="+mn-cs"/>
              </a:rPr>
              <a:t>NASA, was created.</a:t>
            </a:r>
            <a:endParaRPr lang="en-US" baseline="0" dirty="0" smtClean="0"/>
          </a:p>
          <a:p>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15</a:t>
            </a:fld>
            <a:endParaRPr lang="en-US"/>
          </a:p>
        </p:txBody>
      </p:sp>
    </p:spTree>
    <p:extLst>
      <p:ext uri="{BB962C8B-B14F-4D97-AF65-F5344CB8AC3E}">
        <p14:creationId xmlns:p14="http://schemas.microsoft.com/office/powerpoint/2010/main" val="3709562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Arial" charset="0"/>
                <a:ea typeface="+mn-ea"/>
                <a:cs typeface="+mn-cs"/>
              </a:rPr>
              <a:t>When John F. Kennedy became president in January 1961, Americans had the perception that the United States was losing the "space race" with the Soviets. President Kennedy understood the need and had the vision of not only matching the Soviets, but surpassing them. On May 25, 1961, he stood before Congress and proclaimed that “this nation should commit itself to achieving the goal, before the decade is out, of landing a man on the moon and returning him safely to the earth.”</a:t>
            </a:r>
          </a:p>
          <a:p>
            <a:r>
              <a:rPr lang="en-US" sz="1200" b="0" i="0" kern="1200" dirty="0" smtClean="0">
                <a:solidFill>
                  <a:schemeClr val="tx1"/>
                </a:solidFill>
                <a:effectLst/>
                <a:latin typeface="Arial" charset="0"/>
                <a:ea typeface="+mn-ea"/>
                <a:cs typeface="+mn-cs"/>
              </a:rPr>
              <a:t>A transcript and video can be seen at http://www.jfklibrary.org/Asset-Viewer/xzw1gaeeTES6khED14P1Iw.aspx</a:t>
            </a:r>
          </a:p>
          <a:p>
            <a:endParaRPr lang="en-US" sz="1200" b="0" i="0" kern="1200" dirty="0" smtClean="0">
              <a:solidFill>
                <a:schemeClr val="tx1"/>
              </a:solidFill>
              <a:effectLst/>
              <a:latin typeface="Arial" charset="0"/>
              <a:ea typeface="+mn-ea"/>
              <a:cs typeface="+mn-cs"/>
            </a:endParaRPr>
          </a:p>
          <a:p>
            <a:r>
              <a:rPr lang="en-US" sz="1200" b="0" i="0" kern="1200" dirty="0" smtClean="0">
                <a:solidFill>
                  <a:schemeClr val="tx1"/>
                </a:solidFill>
                <a:effectLst/>
                <a:latin typeface="Arial" charset="0"/>
                <a:ea typeface="+mn-ea"/>
                <a:cs typeface="+mn-cs"/>
              </a:rPr>
              <a:t>On September 12, 1962, President Kennedy delivered a speech describing his goals for the nation’s space effort before a crowd of 35,000 people in the football stadium at Rice University in Houston, Texas.</a:t>
            </a:r>
          </a:p>
          <a:p>
            <a:r>
              <a:rPr lang="en-US" sz="1200" b="0" i="0" kern="1200" dirty="0" smtClean="0">
                <a:solidFill>
                  <a:schemeClr val="tx1"/>
                </a:solidFill>
                <a:effectLst/>
                <a:latin typeface="Arial" charset="0"/>
                <a:ea typeface="+mn-ea"/>
                <a:cs typeface="+mn-cs"/>
              </a:rPr>
              <a:t>“We choose to go to the moon. We choose to go to the moon in this decade and do the other things, not because they are easy, but because they are hard, because that goal will serve to organize and measure the best of our energies and skills, because that challenge is one that we are willing to accept, one we are unwilling to postpone, and one which we intend to win, and the others, too. ”</a:t>
            </a:r>
          </a:p>
          <a:p>
            <a:r>
              <a:rPr lang="en-US" sz="1200" b="0" i="0" kern="1200" dirty="0" smtClean="0">
                <a:solidFill>
                  <a:schemeClr val="tx1"/>
                </a:solidFill>
                <a:effectLst/>
                <a:latin typeface="Arial" charset="0"/>
                <a:ea typeface="+mn-ea"/>
                <a:cs typeface="+mn-cs"/>
              </a:rPr>
              <a:t>A transcript and video can be seen at http://www.jfklibrary.org/Asset-Viewer/MkATdOcdU06X5uNHbmqm1Q.aspx</a:t>
            </a:r>
          </a:p>
          <a:p>
            <a:endParaRPr lang="en-US" dirty="0" smtClean="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16</a:t>
            </a:fld>
            <a:endParaRPr lang="en-US"/>
          </a:p>
        </p:txBody>
      </p:sp>
    </p:spTree>
    <p:extLst>
      <p:ext uri="{BB962C8B-B14F-4D97-AF65-F5344CB8AC3E}">
        <p14:creationId xmlns:p14="http://schemas.microsoft.com/office/powerpoint/2010/main" val="22281779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81400"/>
            <a:ext cx="7772400" cy="838199"/>
          </a:xfrm>
          <a:prstGeom prst="rect">
            <a:avLst/>
          </a:prstGeom>
        </p:spPr>
        <p:txBody>
          <a:bodyPr/>
          <a:lstStyle>
            <a:lvl1pPr algn="ctr">
              <a:defRPr sz="4000">
                <a:solidFill>
                  <a:srgbClr val="00386B"/>
                </a:solidFill>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876800"/>
            <a:ext cx="6400800" cy="685800"/>
          </a:xfrm>
          <a:prstGeom prst="rect">
            <a:avLst/>
          </a:prstGeom>
        </p:spPr>
        <p:txBody>
          <a:bodyPr/>
          <a:lstStyle>
            <a:lvl1pPr marL="0" indent="0" algn="ctr">
              <a:buNone/>
              <a:defRPr sz="2800">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pic>
        <p:nvPicPr>
          <p:cNvPr id="4" name="Picture 3" descr="PLTW_MT_L_3Crgb.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7800" y="381000"/>
            <a:ext cx="6246479" cy="2377440"/>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0"/>
            <a:ext cx="7772400" cy="990600"/>
          </a:xfrm>
        </p:spPr>
        <p:txBody>
          <a:bodyPr/>
          <a:lstStyle>
            <a:lvl1pPr algn="ctr">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191000"/>
            <a:ext cx="6400800" cy="609600"/>
          </a:xfrm>
        </p:spPr>
        <p:txBody>
          <a:bodyPr/>
          <a:lstStyle>
            <a:lvl1pPr marL="0" indent="0" algn="ctr">
              <a:buNone/>
              <a:defRPr>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05BA66F-768A-496E-B201-B0F50C2CC726}" type="slidenum">
              <a:rPr lang="en-US"/>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066800"/>
            <a:ext cx="8229600" cy="505936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47A5C21-3EFD-42C5-84BD-6FC92D3A6C9F}" type="slidenum">
              <a:rPr lang="en-US"/>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F60E8F6-9527-4481-96FF-48BB1CF63972}" type="slidenum">
              <a:rPr lang="en-US"/>
              <a:pPr/>
              <a:t>‹#›</a:t>
            </a:fld>
            <a:endParaRPr lang="en-US"/>
          </a:p>
        </p:txBody>
      </p:sp>
      <p:sp>
        <p:nvSpPr>
          <p:cNvPr id="8" name="Title 1"/>
          <p:cNvSpPr>
            <a:spLocks noGrp="1"/>
          </p:cNvSpPr>
          <p:nvPr>
            <p:ph type="title"/>
          </p:nvPr>
        </p:nvSpPr>
        <p:spPr>
          <a:xfrm>
            <a:off x="457200" y="274638"/>
            <a:ext cx="8229600" cy="715962"/>
          </a:xfrm>
        </p:spPr>
        <p:txBody>
          <a:bodyPr/>
          <a:lstStyle>
            <a:lvl1pPr>
              <a:defRPr sz="4000"/>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066800"/>
            <a:ext cx="40386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40386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6E46C69-9418-40E3-B341-72FC08C7A569}" type="slidenum">
              <a:rPr lang="en-US"/>
              <a:pPr/>
              <a:t>‹#›</a:t>
            </a:fld>
            <a:endParaRPr lang="en-US"/>
          </a:p>
        </p:txBody>
      </p:sp>
      <p:sp>
        <p:nvSpPr>
          <p:cNvPr id="8" name="Title 1"/>
          <p:cNvSpPr>
            <a:spLocks noGrp="1"/>
          </p:cNvSpPr>
          <p:nvPr>
            <p:ph type="title"/>
          </p:nvPr>
        </p:nvSpPr>
        <p:spPr>
          <a:xfrm>
            <a:off x="457200" y="274638"/>
            <a:ext cx="8229600" cy="715962"/>
          </a:xfrm>
        </p:spPr>
        <p:txBody>
          <a:bodyPr/>
          <a:lstStyle>
            <a:lvl1pPr>
              <a:defRPr sz="4000"/>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66801"/>
            <a:ext cx="4040188" cy="838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05000"/>
            <a:ext cx="4040188" cy="4221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066801"/>
            <a:ext cx="4041775" cy="838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05000"/>
            <a:ext cx="4041775" cy="4221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FC1B712-F267-4AD1-9793-86A048F079D8}" type="slidenum">
              <a:rPr lang="en-US"/>
              <a:pPr/>
              <a:t>‹#›</a:t>
            </a:fld>
            <a:endParaRPr lang="en-US"/>
          </a:p>
        </p:txBody>
      </p:sp>
      <p:sp>
        <p:nvSpPr>
          <p:cNvPr id="10" name="Title 1"/>
          <p:cNvSpPr>
            <a:spLocks noGrp="1"/>
          </p:cNvSpPr>
          <p:nvPr>
            <p:ph type="title"/>
          </p:nvPr>
        </p:nvSpPr>
        <p:spPr>
          <a:xfrm>
            <a:off x="457200" y="274638"/>
            <a:ext cx="8229600" cy="715962"/>
          </a:xfrm>
        </p:spPr>
        <p:txBody>
          <a:bodyPr/>
          <a:lstStyle>
            <a:lvl1pPr>
              <a:defRPr sz="4000"/>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6DD7CA6-A1F5-49C9-A354-4074CB0AFA93}" type="slidenum">
              <a:rPr lang="en-US"/>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9219" name="Rectangle 3"/>
          <p:cNvSpPr>
            <a:spLocks noGrp="1" noChangeArrowheads="1"/>
          </p:cNvSpPr>
          <p:nvPr>
            <p:ph type="body" idx="1"/>
          </p:nvPr>
        </p:nvSpPr>
        <p:spPr bwMode="auto">
          <a:xfrm>
            <a:off x="381000" y="1295400"/>
            <a:ext cx="8229600" cy="4830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dirty="0"/>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68B3C12-BC1A-4959-8182-8B391870C7D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1" r:id="rId1"/>
    <p:sldLayoutId id="2147483662" r:id="rId2"/>
    <p:sldLayoutId id="2147483663" r:id="rId3"/>
    <p:sldLayoutId id="2147483667" r:id="rId4"/>
    <p:sldLayoutId id="2147483665" r:id="rId5"/>
    <p:sldLayoutId id="2147483666" r:id="rId6"/>
    <p:sldLayoutId id="2147483668" r:id="rId7"/>
  </p:sldLayoutIdLst>
  <p:timing>
    <p:tnLst>
      <p:par>
        <p:cTn id="1" dur="indefinite" restart="never" nodeType="tmRoot"/>
      </p:par>
    </p:tnLst>
  </p:timing>
  <p:txStyles>
    <p:titleStyle>
      <a:lvl1pPr algn="l" rtl="0" fontAlgn="base">
        <a:spcBef>
          <a:spcPct val="0"/>
        </a:spcBef>
        <a:spcAft>
          <a:spcPct val="0"/>
        </a:spcAft>
        <a:defRPr sz="36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3200">
          <a:solidFill>
            <a:schemeClr val="tx1"/>
          </a:solidFill>
          <a:latin typeface="+mn-lt"/>
        </a:defRPr>
      </a:lvl2pPr>
      <a:lvl3pPr marL="1143000" indent="-228600" algn="l" rtl="0" fontAlgn="base">
        <a:spcBef>
          <a:spcPct val="20000"/>
        </a:spcBef>
        <a:spcAft>
          <a:spcPct val="0"/>
        </a:spcAft>
        <a:buChar char="•"/>
        <a:defRPr sz="2800">
          <a:solidFill>
            <a:schemeClr val="tx1"/>
          </a:solidFill>
          <a:latin typeface="+mn-lt"/>
        </a:defRPr>
      </a:lvl3pPr>
      <a:lvl4pPr marL="1600200" indent="-228600" algn="l" rtl="0" fontAlgn="base">
        <a:spcBef>
          <a:spcPct val="20000"/>
        </a:spcBef>
        <a:spcAft>
          <a:spcPct val="0"/>
        </a:spcAft>
        <a:buChar char="–"/>
        <a:defRPr sz="2800">
          <a:solidFill>
            <a:schemeClr val="tx1"/>
          </a:solidFill>
          <a:latin typeface="+mn-lt"/>
        </a:defRPr>
      </a:lvl4pPr>
      <a:lvl5pPr marL="2057400" indent="-228600" algn="l" rtl="0" fontAlgn="base">
        <a:spcBef>
          <a:spcPct val="20000"/>
        </a:spcBef>
        <a:spcAft>
          <a:spcPct val="0"/>
        </a:spcAft>
        <a:buChar char="»"/>
        <a:defRPr sz="2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3.xml"/><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3.xml"/><Relationship Id="rId5" Type="http://schemas.openxmlformats.org/officeDocument/2006/relationships/image" Target="../media/image26.jpe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gif"/><Relationship Id="rId1" Type="http://schemas.openxmlformats.org/officeDocument/2006/relationships/slideLayout" Target="../slideLayouts/slideLayout3.xml"/><Relationship Id="rId4" Type="http://schemas.openxmlformats.org/officeDocument/2006/relationships/image" Target="../media/image29.gif"/></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3.xml"/><Relationship Id="rId5" Type="http://schemas.openxmlformats.org/officeDocument/2006/relationships/image" Target="../media/image38.jpeg"/><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www.xprize.org/"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1371600" y="4343400"/>
            <a:ext cx="6400800" cy="838200"/>
          </a:xfrm>
          <a:prstGeom prst="rect">
            <a:avLst/>
          </a:prstGeom>
        </p:spPr>
        <p:txBody>
          <a:bodyPr>
            <a:normAutofit/>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400">
                <a:solidFill>
                  <a:schemeClr val="tx1"/>
                </a:solidFill>
                <a:latin typeface="+mn-lt"/>
              </a:defRPr>
            </a:lvl4pPr>
            <a:lvl5pPr marL="2057400" indent="-228600" algn="l" rtl="0" fontAlgn="base">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None/>
            </a:pPr>
            <a:r>
              <a:rPr lang="en-US" b="1" kern="0" dirty="0" smtClean="0">
                <a:solidFill>
                  <a:srgbClr val="002060"/>
                </a:solidFill>
                <a:latin typeface="Arial" panose="020B0604020202020204" pitchFamily="34" charset="0"/>
                <a:cs typeface="Arial" panose="020B0604020202020204" pitchFamily="34" charset="0"/>
              </a:rPr>
              <a:t>Evolution Of Human Flight</a:t>
            </a:r>
            <a:endParaRPr lang="en-US" b="1" kern="0" dirty="0">
              <a:solidFill>
                <a:srgbClr val="002060"/>
              </a:solidFill>
              <a:latin typeface="Arial" panose="020B0604020202020204" pitchFamily="34" charset="0"/>
              <a:cs typeface="Arial" panose="020B0604020202020204" pitchFamily="34" charset="0"/>
            </a:endParaRPr>
          </a:p>
        </p:txBody>
      </p:sp>
      <p:pic>
        <p:nvPicPr>
          <p:cNvPr id="3" name="Picture 4" descr="C:\Users\lsmith\Dropbox\2014-15 Curriculum Release\Notes\Logos\PLTW Logo Transparent.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1600199"/>
            <a:ext cx="5943600" cy="1982832"/>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txBox="1">
            <a:spLocks/>
          </p:cNvSpPr>
          <p:nvPr/>
        </p:nvSpPr>
        <p:spPr bwMode="auto">
          <a:xfrm>
            <a:off x="6934200" y="6629400"/>
            <a:ext cx="2209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800" dirty="0" smtClean="0">
                <a:solidFill>
                  <a:schemeClr val="bg1">
                    <a:lumMod val="50000"/>
                  </a:schemeClr>
                </a:solidFill>
                <a:latin typeface="Arial" panose="020B0604020202020204" pitchFamily="34" charset="0"/>
                <a:cs typeface="Arial" panose="020B0604020202020204" pitchFamily="34" charset="0"/>
              </a:rPr>
              <a:t>© 2011 Project Lead The Way, Inc.</a:t>
            </a:r>
            <a:endParaRPr lang="en-US" sz="800" dirty="0">
              <a:solidFill>
                <a:schemeClr val="bg1">
                  <a:lumMod val="50000"/>
                </a:schemeClr>
              </a:solidFill>
              <a:latin typeface="Arial" panose="020B0604020202020204" pitchFamily="34" charset="0"/>
              <a:cs typeface="Arial" panose="020B0604020202020204" pitchFamily="34" charset="0"/>
            </a:endParaRPr>
          </a:p>
        </p:txBody>
      </p:sp>
      <p:sp>
        <p:nvSpPr>
          <p:cNvPr id="5" name="Footer Placeholder 3"/>
          <p:cNvSpPr txBox="1">
            <a:spLocks/>
          </p:cNvSpPr>
          <p:nvPr/>
        </p:nvSpPr>
        <p:spPr>
          <a:xfrm>
            <a:off x="0" y="6629400"/>
            <a:ext cx="2209800" cy="228600"/>
          </a:xfrm>
          <a:prstGeom prst="rect">
            <a:avLst/>
          </a:prstGeom>
        </p:spPr>
        <p:txBody>
          <a:bodyPr/>
          <a:lstStyle>
            <a:defPPr>
              <a:defRPr lang="en-US"/>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Aerospace Engineering</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50067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Increasing Performance</a:t>
            </a:r>
            <a:endParaRPr lang="en-US" dirty="0"/>
          </a:p>
        </p:txBody>
      </p:sp>
      <p:sp>
        <p:nvSpPr>
          <p:cNvPr id="3" name="Content Placeholder 2"/>
          <p:cNvSpPr>
            <a:spLocks noGrp="1"/>
          </p:cNvSpPr>
          <p:nvPr>
            <p:ph idx="1"/>
          </p:nvPr>
        </p:nvSpPr>
        <p:spPr>
          <a:xfrm>
            <a:off x="457200" y="1066800"/>
            <a:ext cx="7696200" cy="5059363"/>
          </a:xfrm>
        </p:spPr>
        <p:txBody>
          <a:bodyPr/>
          <a:lstStyle/>
          <a:p>
            <a:r>
              <a:rPr lang="en-US" dirty="0" smtClean="0"/>
              <a:t>Supersonic flight</a:t>
            </a:r>
          </a:p>
          <a:p>
            <a:pPr lvl="1"/>
            <a:r>
              <a:rPr lang="en-US" dirty="0" smtClean="0"/>
              <a:t>Aerospace engineers continued to learn</a:t>
            </a:r>
          </a:p>
          <a:p>
            <a:pPr lvl="1"/>
            <a:r>
              <a:rPr lang="en-US" dirty="0" smtClean="0"/>
              <a:t>Captain Chuck </a:t>
            </a:r>
            <a:r>
              <a:rPr lang="en-US" dirty="0"/>
              <a:t>Yeager </a:t>
            </a:r>
            <a:r>
              <a:rPr lang="en-US" dirty="0" smtClean="0"/>
              <a:t>flew Mach 1.06 (~700 mph @ 43,000) in 1946</a:t>
            </a:r>
          </a:p>
          <a:p>
            <a:pPr lvl="1"/>
            <a:endParaRPr lang="en-US" dirty="0"/>
          </a:p>
        </p:txBody>
      </p:sp>
      <p:pic>
        <p:nvPicPr>
          <p:cNvPr id="7170" name="Picture 2" descr="C:\Users\gholt\Desktop\410702main_X-1_in_flight_22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916705" y="3581400"/>
            <a:ext cx="6028723" cy="3100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44459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Continued Development</a:t>
            </a:r>
            <a:endParaRPr lang="en-US" dirty="0"/>
          </a:p>
        </p:txBody>
      </p:sp>
      <p:sp>
        <p:nvSpPr>
          <p:cNvPr id="3" name="Content Placeholder 2"/>
          <p:cNvSpPr>
            <a:spLocks noGrp="1"/>
          </p:cNvSpPr>
          <p:nvPr>
            <p:ph idx="1"/>
          </p:nvPr>
        </p:nvSpPr>
        <p:spPr/>
        <p:txBody>
          <a:bodyPr/>
          <a:lstStyle/>
          <a:p>
            <a:r>
              <a:rPr lang="en-US" dirty="0" smtClean="0"/>
              <a:t>Commercial aircraft</a:t>
            </a:r>
          </a:p>
          <a:p>
            <a:r>
              <a:rPr lang="en-US" dirty="0" smtClean="0"/>
              <a:t>Personal general aviation aircraft</a:t>
            </a:r>
          </a:p>
          <a:p>
            <a:r>
              <a:rPr lang="en-US" dirty="0" smtClean="0"/>
              <a:t>Sport such as hang gliders</a:t>
            </a:r>
            <a:endParaRPr lang="en-US" dirty="0"/>
          </a:p>
        </p:txBody>
      </p:sp>
      <p:pic>
        <p:nvPicPr>
          <p:cNvPr id="5122" name="Picture 2" descr="C:\Users\gholt\Documents\PLTW\Curriculum\Launch_Elementary\SM.1.3_Glider Captivate Project_gh\Images\800px-Boeing_787_first_fligh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2840182"/>
            <a:ext cx="3316941" cy="176212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gholt\Documents\PLTW\Curriculum\Launch_Elementary\SM.1.3_Glider Captivate Project_gh\Images\2002_1004_114040AA (Medium).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0234" b="18866"/>
          <a:stretch/>
        </p:blipFill>
        <p:spPr bwMode="auto">
          <a:xfrm>
            <a:off x="5307784" y="5029200"/>
            <a:ext cx="3670262" cy="1676400"/>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gholt\Documents\PLTW\Curriculum\Launch_Elementary\SM.1.3_Glider Captivate Project_gh\Images\IMAG0303 (Lar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2840182"/>
            <a:ext cx="3438526" cy="205740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C:\Users\gholt\Documents\PLTW\Curriculum\Launch_Elementary\SM.1.3_Glider Captivate Project_gh\Images\Hg_winter_200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00200" y="4436918"/>
            <a:ext cx="343075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59180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descr="C:\Users\gholt\Desktop\968px-R-4_AC_HNS1_3_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0875" y="3163755"/>
            <a:ext cx="4419600" cy="350667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gholt\Desktop\Leonardo_da_Vinci_helicopter_and_lifting_w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163755"/>
            <a:ext cx="2532599" cy="35066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Rotorcraft</a:t>
            </a:r>
            <a:endParaRPr lang="en-US" dirty="0"/>
          </a:p>
        </p:txBody>
      </p:sp>
      <p:sp>
        <p:nvSpPr>
          <p:cNvPr id="3" name="Content Placeholder 2"/>
          <p:cNvSpPr>
            <a:spLocks noGrp="1"/>
          </p:cNvSpPr>
          <p:nvPr>
            <p:ph idx="1"/>
          </p:nvPr>
        </p:nvSpPr>
        <p:spPr/>
        <p:txBody>
          <a:bodyPr/>
          <a:lstStyle/>
          <a:p>
            <a:r>
              <a:rPr lang="en-US" dirty="0"/>
              <a:t>Leonardo da Vinci </a:t>
            </a:r>
            <a:r>
              <a:rPr lang="en-US" dirty="0" smtClean="0"/>
              <a:t>helicopter concept circa 1480</a:t>
            </a:r>
          </a:p>
          <a:p>
            <a:r>
              <a:rPr lang="en-US" dirty="0"/>
              <a:t>Igor </a:t>
            </a:r>
            <a:r>
              <a:rPr lang="en-US" dirty="0" smtClean="0"/>
              <a:t>Sikorsky engineers wide scale production of helicopters in 1944</a:t>
            </a:r>
          </a:p>
          <a:p>
            <a:r>
              <a:rPr lang="en-US" dirty="0" smtClean="0"/>
              <a:t>Engineer to design, test, fail, improve</a:t>
            </a:r>
            <a:endParaRPr lang="en-US" dirty="0"/>
          </a:p>
        </p:txBody>
      </p:sp>
      <p:pic>
        <p:nvPicPr>
          <p:cNvPr id="6146" name="Picture 2" descr="C:\Users\gholt\Desktop\131212-F-DW547-00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02875" y="3810000"/>
            <a:ext cx="4457700" cy="2971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gholt\Desktop\HH60SurfRSsmall.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810000"/>
            <a:ext cx="3895078" cy="2971800"/>
          </a:xfrm>
          <a:prstGeom prst="rect">
            <a:avLst/>
          </a:prstGeom>
          <a:noFill/>
          <a:ln>
            <a:noFill/>
          </a:ln>
        </p:spPr>
      </p:pic>
    </p:spTree>
    <p:extLst>
      <p:ext uri="{BB962C8B-B14F-4D97-AF65-F5344CB8AC3E}">
        <p14:creationId xmlns:p14="http://schemas.microsoft.com/office/powerpoint/2010/main" val="1562862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0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4099"/>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4101"/>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14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Space Flight</a:t>
            </a:r>
            <a:endParaRPr lang="en-US" dirty="0"/>
          </a:p>
        </p:txBody>
      </p:sp>
      <p:sp>
        <p:nvSpPr>
          <p:cNvPr id="3" name="Content Placeholder 2"/>
          <p:cNvSpPr>
            <a:spLocks noGrp="1"/>
          </p:cNvSpPr>
          <p:nvPr>
            <p:ph idx="1"/>
          </p:nvPr>
        </p:nvSpPr>
        <p:spPr/>
        <p:txBody>
          <a:bodyPr/>
          <a:lstStyle/>
          <a:p>
            <a:r>
              <a:rPr lang="en-US" dirty="0" smtClean="0"/>
              <a:t>Rocketry</a:t>
            </a:r>
          </a:p>
          <a:p>
            <a:pPr lvl="1"/>
            <a:r>
              <a:rPr lang="en-US" dirty="0" smtClean="0"/>
              <a:t>Chinese credited as using in 1,232 AD based on development of black powder.</a:t>
            </a:r>
          </a:p>
          <a:p>
            <a:pPr lvl="1"/>
            <a:r>
              <a:rPr lang="en-US" dirty="0" smtClean="0"/>
              <a:t>Russian </a:t>
            </a:r>
            <a:r>
              <a:rPr lang="en-US" dirty="0"/>
              <a:t>space scientist </a:t>
            </a:r>
            <a:r>
              <a:rPr lang="en-US" dirty="0" err="1" smtClean="0"/>
              <a:t>Tsiolkovsky</a:t>
            </a:r>
            <a:r>
              <a:rPr lang="en-US" dirty="0" smtClean="0"/>
              <a:t> developed equations in 1903 to reach space</a:t>
            </a:r>
            <a:endParaRPr lang="en-US" dirty="0"/>
          </a:p>
        </p:txBody>
      </p:sp>
      <p:pic>
        <p:nvPicPr>
          <p:cNvPr id="8194" name="Picture 2" descr="C:\Users\gholt\Desktop\CHINESE SOLDIER LAUNCHES FIRE ARROW_0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787276"/>
            <a:ext cx="3886200" cy="276592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gholt\Desktop\Tsiolkovsk rocket design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3565901"/>
            <a:ext cx="2057400" cy="298729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gholt\Desktop\rktpow.gif"/>
          <p:cNvPicPr>
            <a:picLocks noChangeAspect="1" noChangeArrowheads="1"/>
          </p:cNvPicPr>
          <p:nvPr/>
        </p:nvPicPr>
        <p:blipFill rotWithShape="1">
          <a:blip r:embed="rId4">
            <a:extLst>
              <a:ext uri="{28A0092B-C50C-407E-A947-70E740481C1C}">
                <a14:useLocalDpi xmlns:a14="http://schemas.microsoft.com/office/drawing/2010/main" val="0"/>
              </a:ext>
            </a:extLst>
          </a:blip>
          <a:srcRect l="11775" t="84990" r="56077" b="3837"/>
          <a:stretch/>
        </p:blipFill>
        <p:spPr bwMode="auto">
          <a:xfrm>
            <a:off x="6553200" y="4664997"/>
            <a:ext cx="2174087" cy="565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8241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Space Flight</a:t>
            </a:r>
            <a:endParaRPr lang="en-US" dirty="0"/>
          </a:p>
        </p:txBody>
      </p:sp>
      <p:sp>
        <p:nvSpPr>
          <p:cNvPr id="3" name="Content Placeholder 2"/>
          <p:cNvSpPr>
            <a:spLocks noGrp="1"/>
          </p:cNvSpPr>
          <p:nvPr>
            <p:ph idx="1"/>
          </p:nvPr>
        </p:nvSpPr>
        <p:spPr/>
        <p:txBody>
          <a:bodyPr/>
          <a:lstStyle/>
          <a:p>
            <a:r>
              <a:rPr lang="en-US" dirty="0" smtClean="0"/>
              <a:t>Rocketry</a:t>
            </a:r>
          </a:p>
          <a:p>
            <a:pPr lvl="1"/>
            <a:r>
              <a:rPr lang="en-US" dirty="0" smtClean="0"/>
              <a:t>American Robert Goddard</a:t>
            </a:r>
          </a:p>
          <a:p>
            <a:pPr lvl="2"/>
            <a:r>
              <a:rPr lang="en-US" dirty="0" smtClean="0"/>
              <a:t>Considered </a:t>
            </a:r>
            <a:r>
              <a:rPr lang="en-US" dirty="0"/>
              <a:t>the father of modern rocket </a:t>
            </a:r>
            <a:r>
              <a:rPr lang="en-US" dirty="0" smtClean="0"/>
              <a:t>propulsion</a:t>
            </a:r>
          </a:p>
          <a:p>
            <a:pPr lvl="2"/>
            <a:r>
              <a:rPr lang="en-US" dirty="0" smtClean="0"/>
              <a:t>First liquid fueled rocket launch in 1926</a:t>
            </a:r>
          </a:p>
          <a:p>
            <a:pPr lvl="2"/>
            <a:endParaRPr lang="en-US" dirty="0"/>
          </a:p>
        </p:txBody>
      </p:sp>
      <p:pic>
        <p:nvPicPr>
          <p:cNvPr id="2051" name="Picture 3" descr="C:\Users\gholt\Desktop\296776main_goddardchalkboard_H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3276599"/>
            <a:ext cx="4388622" cy="333146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gholt\Desktop\GPN-2002-00013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3276599"/>
            <a:ext cx="2714179" cy="3331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03159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Space </a:t>
            </a:r>
            <a:r>
              <a:rPr lang="en-US" dirty="0" smtClean="0"/>
              <a:t>Race</a:t>
            </a:r>
            <a:endParaRPr lang="en-US" dirty="0"/>
          </a:p>
        </p:txBody>
      </p:sp>
      <p:sp>
        <p:nvSpPr>
          <p:cNvPr id="3" name="Content Placeholder 2"/>
          <p:cNvSpPr>
            <a:spLocks noGrp="1"/>
          </p:cNvSpPr>
          <p:nvPr>
            <p:ph idx="1"/>
          </p:nvPr>
        </p:nvSpPr>
        <p:spPr/>
        <p:txBody>
          <a:bodyPr/>
          <a:lstStyle/>
          <a:p>
            <a:r>
              <a:rPr lang="en-US" dirty="0" smtClean="0"/>
              <a:t>Competition Drives Accomplishment</a:t>
            </a:r>
          </a:p>
          <a:p>
            <a:pPr lvl="1"/>
            <a:r>
              <a:rPr lang="en-US" dirty="0"/>
              <a:t>United States and Soviet Union (Russia</a:t>
            </a:r>
            <a:r>
              <a:rPr lang="en-US" dirty="0" smtClean="0"/>
              <a:t>) </a:t>
            </a:r>
            <a:r>
              <a:rPr lang="en-US" dirty="0"/>
              <a:t>space </a:t>
            </a:r>
            <a:r>
              <a:rPr lang="en-US" dirty="0" smtClean="0"/>
              <a:t>race</a:t>
            </a:r>
          </a:p>
          <a:p>
            <a:pPr lvl="2"/>
            <a:r>
              <a:rPr lang="en-US" dirty="0" smtClean="0"/>
              <a:t>Similar to Lindbergh crossing the Atlantic to win a prize in 1927</a:t>
            </a:r>
          </a:p>
          <a:p>
            <a:pPr lvl="2"/>
            <a:r>
              <a:rPr lang="en-US" dirty="0" smtClean="0"/>
              <a:t>First Satellite is put in orbit by Soviet Union in Oct, 1957</a:t>
            </a:r>
          </a:p>
          <a:p>
            <a:pPr lvl="2"/>
            <a:r>
              <a:rPr lang="en-US" dirty="0" smtClean="0"/>
              <a:t>First animal in space </a:t>
            </a:r>
            <a:r>
              <a:rPr lang="en-US" dirty="0"/>
              <a:t>by Soviet Union in </a:t>
            </a:r>
            <a:r>
              <a:rPr lang="en-US" dirty="0" smtClean="0"/>
              <a:t>Nov, 1957</a:t>
            </a:r>
          </a:p>
          <a:p>
            <a:pPr lvl="2"/>
            <a:r>
              <a:rPr lang="en-US" dirty="0"/>
              <a:t>United States successfully </a:t>
            </a:r>
            <a:r>
              <a:rPr lang="en-US" dirty="0" smtClean="0"/>
              <a:t>launched its first  </a:t>
            </a:r>
            <a:r>
              <a:rPr lang="en-US" dirty="0"/>
              <a:t>Satellite </a:t>
            </a:r>
            <a:r>
              <a:rPr lang="en-US" dirty="0" smtClean="0"/>
              <a:t>(Explorer I) in Jan, 1958</a:t>
            </a:r>
          </a:p>
          <a:p>
            <a:pPr lvl="2"/>
            <a:r>
              <a:rPr lang="en-US" dirty="0" smtClean="0"/>
              <a:t>US passes the National </a:t>
            </a:r>
            <a:r>
              <a:rPr lang="en-US" dirty="0"/>
              <a:t>Aeronautics and Space Act </a:t>
            </a:r>
            <a:r>
              <a:rPr lang="en-US" dirty="0" smtClean="0"/>
              <a:t>creating NASA in Oct, 1958</a:t>
            </a:r>
            <a:endParaRPr lang="en-US" dirty="0"/>
          </a:p>
        </p:txBody>
      </p:sp>
      <p:pic>
        <p:nvPicPr>
          <p:cNvPr id="1026" name="Picture 2" descr="C:\Users\gholt\Desktop\070308-F-1234S-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5362053" y="3394017"/>
            <a:ext cx="2819399" cy="3789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8218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26"/>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gholt\Desktop\jfk addresses joint session of congress may 19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810000"/>
            <a:ext cx="3276600" cy="290854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Space </a:t>
            </a:r>
            <a:r>
              <a:rPr lang="en-US" dirty="0" smtClean="0"/>
              <a:t>Race</a:t>
            </a:r>
            <a:endParaRPr lang="en-US" dirty="0"/>
          </a:p>
        </p:txBody>
      </p:sp>
      <p:sp>
        <p:nvSpPr>
          <p:cNvPr id="3" name="Content Placeholder 2"/>
          <p:cNvSpPr>
            <a:spLocks noGrp="1"/>
          </p:cNvSpPr>
          <p:nvPr>
            <p:ph idx="1"/>
          </p:nvPr>
        </p:nvSpPr>
        <p:spPr/>
        <p:txBody>
          <a:bodyPr/>
          <a:lstStyle/>
          <a:p>
            <a:r>
              <a:rPr lang="en-US" dirty="0"/>
              <a:t>Competition Drives Accomplishment</a:t>
            </a:r>
          </a:p>
          <a:p>
            <a:pPr lvl="1"/>
            <a:r>
              <a:rPr lang="en-US" dirty="0" smtClean="0"/>
              <a:t>US and </a:t>
            </a:r>
            <a:r>
              <a:rPr lang="en-US" dirty="0"/>
              <a:t>Soviet Union </a:t>
            </a:r>
            <a:r>
              <a:rPr lang="en-US" dirty="0" smtClean="0"/>
              <a:t>race </a:t>
            </a:r>
            <a:r>
              <a:rPr lang="en-US" dirty="0"/>
              <a:t>to </a:t>
            </a:r>
            <a:r>
              <a:rPr lang="en-US" dirty="0" smtClean="0"/>
              <a:t>space</a:t>
            </a:r>
          </a:p>
          <a:p>
            <a:pPr lvl="2"/>
            <a:r>
              <a:rPr lang="en-US" dirty="0" smtClean="0"/>
              <a:t>President Kennedy </a:t>
            </a:r>
            <a:r>
              <a:rPr lang="en-US" kern="1200" dirty="0" smtClean="0">
                <a:latin typeface="Arial" charset="0"/>
              </a:rPr>
              <a:t>proclaims </a:t>
            </a:r>
            <a:r>
              <a:rPr lang="en-US" dirty="0"/>
              <a:t>in 1961 </a:t>
            </a:r>
            <a:r>
              <a:rPr lang="en-US" kern="1200" dirty="0" smtClean="0">
                <a:latin typeface="Arial" charset="0"/>
              </a:rPr>
              <a:t>that the US should </a:t>
            </a:r>
            <a:r>
              <a:rPr lang="en-US" dirty="0" smtClean="0"/>
              <a:t>commit to landing on moon within the decade</a:t>
            </a:r>
          </a:p>
          <a:p>
            <a:pPr lvl="2"/>
            <a:r>
              <a:rPr lang="en-US" dirty="0" smtClean="0"/>
              <a:t>How can that be done?</a:t>
            </a:r>
          </a:p>
          <a:p>
            <a:pPr lvl="2"/>
            <a:r>
              <a:rPr lang="en-US" dirty="0" smtClean="0"/>
              <a:t>That’s what the US needed to figure out!</a:t>
            </a:r>
          </a:p>
          <a:p>
            <a:pPr lvl="2"/>
            <a:r>
              <a:rPr lang="en-US" dirty="0"/>
              <a:t>N</a:t>
            </a:r>
            <a:r>
              <a:rPr lang="en-US" dirty="0" smtClean="0"/>
              <a:t>ine years of </a:t>
            </a:r>
            <a:r>
              <a:rPr lang="en-US" u="sng" dirty="0" smtClean="0"/>
              <a:t>intense</a:t>
            </a:r>
            <a:r>
              <a:rPr lang="en-US" dirty="0" smtClean="0"/>
              <a:t> engineering, failure and learning</a:t>
            </a:r>
            <a:endParaRPr lang="en-US" dirty="0"/>
          </a:p>
        </p:txBody>
      </p:sp>
    </p:spTree>
    <p:extLst>
      <p:ext uri="{BB962C8B-B14F-4D97-AF65-F5344CB8AC3E}">
        <p14:creationId xmlns:p14="http://schemas.microsoft.com/office/powerpoint/2010/main" val="3871584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Space Race</a:t>
            </a:r>
            <a:endParaRPr lang="en-US" dirty="0"/>
          </a:p>
        </p:txBody>
      </p:sp>
      <p:sp>
        <p:nvSpPr>
          <p:cNvPr id="3" name="Content Placeholder 2"/>
          <p:cNvSpPr>
            <a:spLocks noGrp="1"/>
          </p:cNvSpPr>
          <p:nvPr>
            <p:ph idx="1"/>
          </p:nvPr>
        </p:nvSpPr>
        <p:spPr/>
        <p:txBody>
          <a:bodyPr/>
          <a:lstStyle/>
          <a:p>
            <a:r>
              <a:rPr lang="en-US" dirty="0" smtClean="0"/>
              <a:t>America won the race to the moon</a:t>
            </a:r>
          </a:p>
          <a:p>
            <a:r>
              <a:rPr lang="en-US" dirty="0" smtClean="0"/>
              <a:t>Neil Armstrong stepped on the moon July 20, 1969</a:t>
            </a:r>
          </a:p>
          <a:p>
            <a:r>
              <a:rPr lang="en-US" dirty="0" smtClean="0"/>
              <a:t>Success through determination</a:t>
            </a:r>
            <a:endParaRPr lang="en-US" dirty="0"/>
          </a:p>
        </p:txBody>
      </p:sp>
      <p:pic>
        <p:nvPicPr>
          <p:cNvPr id="4" name="Picture 3" descr="C:\Users\gholt\Desktop\62043main_Footprint_on_mo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265055"/>
            <a:ext cx="3492500" cy="3149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gholt\Desktop\62045main_Buzz_and_Lunar_Modu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265055"/>
            <a:ext cx="4478103" cy="3149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8906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Space</a:t>
            </a:r>
            <a:endParaRPr lang="en-US" dirty="0"/>
          </a:p>
        </p:txBody>
      </p:sp>
      <p:sp>
        <p:nvSpPr>
          <p:cNvPr id="3" name="Content Placeholder 2"/>
          <p:cNvSpPr>
            <a:spLocks noGrp="1"/>
          </p:cNvSpPr>
          <p:nvPr>
            <p:ph idx="1"/>
          </p:nvPr>
        </p:nvSpPr>
        <p:spPr/>
        <p:txBody>
          <a:bodyPr/>
          <a:lstStyle/>
          <a:p>
            <a:r>
              <a:rPr lang="en-US" dirty="0" smtClean="0"/>
              <a:t>Engineering is foundation for continued exploration</a:t>
            </a:r>
            <a:endParaRPr lang="en-US" dirty="0"/>
          </a:p>
        </p:txBody>
      </p:sp>
      <p:pic>
        <p:nvPicPr>
          <p:cNvPr id="1026" name="Picture 2" descr="C:\Users\gholt\Desktop\s132e01220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2174014"/>
            <a:ext cx="6858000" cy="468398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gholt\Documents\PLTW\Curriculum\AE_Laptop\AE SUGGESTIONS and Improvements\2012_0921_Space Shuttle_Final Flight to LA_IN L1.2\Shuttle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1828800"/>
            <a:ext cx="3509459" cy="2667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gholt\Desktop\mars-curiosity-rover_full_38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4561431"/>
            <a:ext cx="3276600" cy="218090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www.spacex.com/assets/img/dragon_preparing_to_berth.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2895600"/>
            <a:ext cx="3962400" cy="2971800"/>
          </a:xfrm>
          <a:prstGeom prst="rect">
            <a:avLst/>
          </a:prstGeom>
          <a:noFill/>
        </p:spPr>
      </p:pic>
    </p:spTree>
    <p:extLst>
      <p:ext uri="{BB962C8B-B14F-4D97-AF65-F5344CB8AC3E}">
        <p14:creationId xmlns:p14="http://schemas.microsoft.com/office/powerpoint/2010/main" val="3103109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3000"/>
                                  </p:stCondLst>
                                  <p:childTnLst>
                                    <p:animEffect transition="out" filter="fade">
                                      <p:cBhvr>
                                        <p:cTn id="6" dur="500"/>
                                        <p:tgtEl>
                                          <p:spTgt spid="1026"/>
                                        </p:tgtEl>
                                      </p:cBhvr>
                                    </p:animEffect>
                                    <p:set>
                                      <p:cBhvr>
                                        <p:cTn id="7" dur="1" fill="hold">
                                          <p:stCondLst>
                                            <p:cond delay="499"/>
                                          </p:stCondLst>
                                        </p:cTn>
                                        <p:tgtEl>
                                          <p:spTgt spid="1026"/>
                                        </p:tgtEl>
                                        <p:attrNameLst>
                                          <p:attrName>style.visibility</p:attrName>
                                        </p:attrNameLst>
                                      </p:cBhvr>
                                      <p:to>
                                        <p:strVal val="hidden"/>
                                      </p:to>
                                    </p:set>
                                  </p:childTnLst>
                                </p:cTn>
                              </p:par>
                            </p:childTnLst>
                          </p:cTn>
                        </p:par>
                        <p:par>
                          <p:cTn id="8" fill="hold">
                            <p:stCondLst>
                              <p:cond delay="3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4000"/>
                            </p:stCondLst>
                            <p:childTnLst>
                              <p:par>
                                <p:cTn id="13" presetID="10" presetClass="entr" presetSubtype="0" fill="hold" nodeType="afterEffect">
                                  <p:stCondLst>
                                    <p:cond delay="20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6500"/>
                            </p:stCondLst>
                            <p:childTnLst>
                              <p:par>
                                <p:cTn id="17" presetID="10" presetClass="entr" presetSubtype="0" fill="hold" nodeType="afterEffect">
                                  <p:stCondLst>
                                    <p:cond delay="200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Space Competition</a:t>
            </a:r>
            <a:endParaRPr lang="en-US" dirty="0"/>
          </a:p>
        </p:txBody>
      </p:sp>
      <p:sp>
        <p:nvSpPr>
          <p:cNvPr id="3" name="Content Placeholder 2"/>
          <p:cNvSpPr>
            <a:spLocks noGrp="1"/>
          </p:cNvSpPr>
          <p:nvPr>
            <p:ph idx="1"/>
          </p:nvPr>
        </p:nvSpPr>
        <p:spPr/>
        <p:txBody>
          <a:bodyPr/>
          <a:lstStyle/>
          <a:p>
            <a:r>
              <a:rPr lang="en-US" dirty="0"/>
              <a:t>Competition Drives Accomplishment</a:t>
            </a:r>
          </a:p>
          <a:p>
            <a:pPr lvl="1"/>
            <a:r>
              <a:rPr lang="en-US" dirty="0" smtClean="0"/>
              <a:t>Inspired by</a:t>
            </a:r>
          </a:p>
          <a:p>
            <a:pPr lvl="2"/>
            <a:r>
              <a:rPr lang="en-US" dirty="0" smtClean="0"/>
              <a:t>Lindbergh </a:t>
            </a:r>
            <a:r>
              <a:rPr lang="en-US" dirty="0"/>
              <a:t>crossing Atlantic to win a prize in 1927</a:t>
            </a:r>
          </a:p>
          <a:p>
            <a:pPr lvl="2"/>
            <a:r>
              <a:rPr lang="en-US" dirty="0"/>
              <a:t>US and Soviet Union (Russia) space race</a:t>
            </a:r>
          </a:p>
          <a:p>
            <a:pPr lvl="1"/>
            <a:r>
              <a:rPr lang="en-US" dirty="0">
                <a:hlinkClick r:id="rId2"/>
              </a:rPr>
              <a:t>X Prize </a:t>
            </a:r>
            <a:r>
              <a:rPr lang="en-US" dirty="0" smtClean="0">
                <a:hlinkClick r:id="rId2"/>
              </a:rPr>
              <a:t>Foundation</a:t>
            </a:r>
            <a:r>
              <a:rPr lang="en-US" dirty="0" smtClean="0"/>
              <a:t> series of competitions</a:t>
            </a:r>
            <a:endParaRPr lang="en-US" dirty="0"/>
          </a:p>
          <a:p>
            <a:pPr lvl="2"/>
            <a:r>
              <a:rPr lang="en-US" dirty="0" smtClean="0"/>
              <a:t>Ansari </a:t>
            </a:r>
            <a:r>
              <a:rPr lang="en-US" dirty="0"/>
              <a:t>XPRIZE</a:t>
            </a:r>
          </a:p>
          <a:p>
            <a:pPr lvl="3"/>
            <a:r>
              <a:rPr lang="en-US" dirty="0"/>
              <a:t>$10M to build and fly a three-passenger vehicle 100 km into space twice within two weeks.</a:t>
            </a:r>
          </a:p>
          <a:p>
            <a:pPr lvl="2"/>
            <a:r>
              <a:rPr lang="en-US" dirty="0" smtClean="0"/>
              <a:t>Google Lunar XPRIZE</a:t>
            </a:r>
          </a:p>
          <a:p>
            <a:pPr lvl="2"/>
            <a:r>
              <a:rPr lang="sv-SE" dirty="0"/>
              <a:t>Northrop Grumman Lunar Lander X CHALLENGE</a:t>
            </a:r>
            <a:endParaRPr lang="en-US" dirty="0" smtClean="0"/>
          </a:p>
        </p:txBody>
      </p:sp>
      <p:pic>
        <p:nvPicPr>
          <p:cNvPr id="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4345369"/>
            <a:ext cx="2886075" cy="2315203"/>
          </a:xfrm>
          <a:prstGeom prst="rect">
            <a:avLst/>
          </a:prstGeom>
          <a:noFill/>
          <a:ln w="9525">
            <a:noFill/>
            <a:miter lim="800000"/>
            <a:headEnd/>
            <a:tailEnd/>
          </a:ln>
          <a:effectLst/>
        </p:spPr>
      </p:pic>
    </p:spTree>
    <p:extLst>
      <p:ext uri="{BB962C8B-B14F-4D97-AF65-F5344CB8AC3E}">
        <p14:creationId xmlns:p14="http://schemas.microsoft.com/office/powerpoint/2010/main" val="205455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4"/>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Human Flight?</a:t>
            </a:r>
          </a:p>
        </p:txBody>
      </p:sp>
      <p:sp>
        <p:nvSpPr>
          <p:cNvPr id="3" name="Content Placeholder 2"/>
          <p:cNvSpPr>
            <a:spLocks noGrp="1"/>
          </p:cNvSpPr>
          <p:nvPr>
            <p:ph idx="1"/>
          </p:nvPr>
        </p:nvSpPr>
        <p:spPr/>
        <p:txBody>
          <a:bodyPr/>
          <a:lstStyle/>
          <a:p>
            <a:pPr marL="0" indent="0">
              <a:buNone/>
            </a:pPr>
            <a:r>
              <a:rPr lang="en-US" dirty="0"/>
              <a:t>The desire to fly is an idea handed down to us by our ancestors who . . . looked enviously on the birds soaring freely through space . . . on the infinite highway of the air</a:t>
            </a:r>
            <a:r>
              <a:rPr lang="en-US" dirty="0" smtClean="0"/>
              <a:t>.</a:t>
            </a:r>
          </a:p>
          <a:p>
            <a:pPr marL="0" indent="0">
              <a:buNone/>
            </a:pPr>
            <a:r>
              <a:rPr lang="en-US" dirty="0" smtClean="0"/>
              <a:t>	~ Wilbur Wright</a:t>
            </a:r>
          </a:p>
          <a:p>
            <a:pPr marL="0" indent="0">
              <a:buNone/>
            </a:pPr>
            <a:endParaRPr lang="en-US" dirty="0"/>
          </a:p>
        </p:txBody>
      </p:sp>
      <p:pic>
        <p:nvPicPr>
          <p:cNvPr id="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3403217"/>
            <a:ext cx="4475681" cy="3378583"/>
          </a:xfrm>
          <a:prstGeom prst="rect">
            <a:avLst/>
          </a:prstGeom>
          <a:noFill/>
          <a:ln w="9525">
            <a:noFill/>
            <a:miter lim="800000"/>
            <a:headEnd/>
            <a:tailEnd/>
          </a:ln>
        </p:spPr>
      </p:pic>
    </p:spTree>
    <p:extLst>
      <p:ext uri="{BB962C8B-B14F-4D97-AF65-F5344CB8AC3E}">
        <p14:creationId xmlns:p14="http://schemas.microsoft.com/office/powerpoint/2010/main" val="32401131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Documents and Settings\gholt\my documents\PLTW\AeroSpace_Rewrite\UNIT 1_Introduction to Aerospace\L_1_2_Physics of flight\IMAGES_AE_L_1_2_Physics of Flight\976461432_c36d8e614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50742" y="4724400"/>
            <a:ext cx="3395696" cy="1865242"/>
          </a:xfrm>
          <a:prstGeom prst="rect">
            <a:avLst/>
          </a:prstGeom>
          <a:noFill/>
        </p:spPr>
      </p:pic>
      <p:sp>
        <p:nvSpPr>
          <p:cNvPr id="8" name="Title 7"/>
          <p:cNvSpPr>
            <a:spLocks noGrp="1"/>
          </p:cNvSpPr>
          <p:nvPr>
            <p:ph type="title"/>
          </p:nvPr>
        </p:nvSpPr>
        <p:spPr/>
        <p:txBody>
          <a:bodyPr/>
          <a:lstStyle/>
          <a:p>
            <a:r>
              <a:rPr lang="en-US" dirty="0" smtClean="0"/>
              <a:t>Aerospace Engineering</a:t>
            </a:r>
            <a:endParaRPr lang="en-US" dirty="0"/>
          </a:p>
        </p:txBody>
      </p:sp>
      <p:sp>
        <p:nvSpPr>
          <p:cNvPr id="9" name="Content Placeholder 8"/>
          <p:cNvSpPr>
            <a:spLocks noGrp="1"/>
          </p:cNvSpPr>
          <p:nvPr>
            <p:ph idx="1"/>
          </p:nvPr>
        </p:nvSpPr>
        <p:spPr/>
        <p:txBody>
          <a:bodyPr/>
          <a:lstStyle/>
          <a:p>
            <a:r>
              <a:rPr lang="en-US" dirty="0" smtClean="0"/>
              <a:t>What’s next?</a:t>
            </a:r>
          </a:p>
          <a:p>
            <a:r>
              <a:rPr lang="en-US" dirty="0" smtClean="0"/>
              <a:t>Apply science and math through engineering</a:t>
            </a:r>
            <a:endParaRPr lang="en-US" dirty="0"/>
          </a:p>
        </p:txBody>
      </p:sp>
      <p:pic>
        <p:nvPicPr>
          <p:cNvPr id="6" name="Picture 2" descr="http://signal150.army.mil/02_signal_corps_balloon_cuba.html"/>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
          <a:stretch/>
        </p:blipFill>
        <p:spPr bwMode="auto">
          <a:xfrm>
            <a:off x="152400" y="4082265"/>
            <a:ext cx="2971800" cy="2674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http://celebrating200years.noaa.gov/foundations/aviation_weather/libr0575.htm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00" y="2758160"/>
            <a:ext cx="3413145" cy="2320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C:\Users\gholt\Desktop\mars-curiosity-rover_full_38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4267200"/>
            <a:ext cx="2786913" cy="185497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gholt\Documents\PLTW\ASSESSMENT\2013_0827_AE NEW Item Review\Items\AE Item 81_Image.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5451708" y="2528297"/>
            <a:ext cx="3350805" cy="1623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9925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pPr eaLnBrk="1" hangingPunct="1">
              <a:buFontTx/>
              <a:buNone/>
            </a:pPr>
            <a:r>
              <a:rPr lang="en-US" sz="2400" dirty="0"/>
              <a:t>Chapple, G. (Photographer) (2012). </a:t>
            </a:r>
            <a:r>
              <a:rPr lang="en-US" sz="2400" i="1" dirty="0"/>
              <a:t>Space shuttle </a:t>
            </a:r>
            <a:r>
              <a:rPr lang="en-US" sz="2400" i="1" dirty="0" err="1"/>
              <a:t>endeavour</a:t>
            </a:r>
            <a:r>
              <a:rPr lang="en-US" sz="2400" i="1" dirty="0"/>
              <a:t> over </a:t>
            </a:r>
            <a:r>
              <a:rPr lang="en-US" sz="2400" i="1" dirty="0" err="1"/>
              <a:t>hawthorne</a:t>
            </a:r>
            <a:r>
              <a:rPr lang="en-US" sz="2400" i="1" dirty="0"/>
              <a:t> </a:t>
            </a:r>
            <a:r>
              <a:rPr lang="en-US" sz="2400" i="1" dirty="0" smtClean="0"/>
              <a:t>airport</a:t>
            </a:r>
          </a:p>
          <a:p>
            <a:pPr eaLnBrk="1" hangingPunct="1">
              <a:buFontTx/>
              <a:buNone/>
            </a:pPr>
            <a:r>
              <a:rPr lang="en-US" sz="2400" dirty="0" smtClean="0">
                <a:ea typeface="Georgia" pitchFamily="18" charset="0"/>
                <a:cs typeface="Georgia" pitchFamily="18" charset="0"/>
              </a:rPr>
              <a:t>Crouch</a:t>
            </a:r>
            <a:r>
              <a:rPr lang="en-US" sz="2400" dirty="0">
                <a:ea typeface="Georgia" pitchFamily="18" charset="0"/>
                <a:cs typeface="Georgia" pitchFamily="18" charset="0"/>
              </a:rPr>
              <a:t>, T. (2004). </a:t>
            </a:r>
            <a:r>
              <a:rPr lang="en-US" sz="2400" i="1" dirty="0">
                <a:ea typeface="Georgia" pitchFamily="18" charset="0"/>
                <a:cs typeface="Georgia" pitchFamily="18" charset="0"/>
              </a:rPr>
              <a:t>Wings</a:t>
            </a:r>
            <a:r>
              <a:rPr lang="en-US" sz="2400" dirty="0">
                <a:ea typeface="Georgia" pitchFamily="18" charset="0"/>
                <a:cs typeface="Georgia" pitchFamily="18" charset="0"/>
              </a:rPr>
              <a:t>. New York: W.W. Norton &amp; Company.</a:t>
            </a:r>
          </a:p>
          <a:p>
            <a:pPr eaLnBrk="1" hangingPunct="1">
              <a:buFontTx/>
              <a:buNone/>
            </a:pPr>
            <a:r>
              <a:rPr lang="en-US" sz="2400" dirty="0">
                <a:ea typeface="Georgia" pitchFamily="18" charset="0"/>
                <a:cs typeface="Georgia" pitchFamily="18" charset="0"/>
              </a:rPr>
              <a:t>Dalton, S. (1999). </a:t>
            </a:r>
            <a:r>
              <a:rPr lang="en-US" sz="2400" i="1" dirty="0">
                <a:ea typeface="Georgia" pitchFamily="18" charset="0"/>
                <a:cs typeface="Georgia" pitchFamily="18" charset="0"/>
              </a:rPr>
              <a:t>The Miracle of flight</a:t>
            </a:r>
            <a:r>
              <a:rPr lang="en-US" sz="2400" dirty="0">
                <a:ea typeface="Georgia" pitchFamily="18" charset="0"/>
                <a:cs typeface="Georgia" pitchFamily="18" charset="0"/>
              </a:rPr>
              <a:t>. Kingston, Ontario: Bookmakers Press Inc..</a:t>
            </a:r>
          </a:p>
          <a:p>
            <a:pPr eaLnBrk="1" hangingPunct="1">
              <a:buFontTx/>
              <a:buNone/>
            </a:pPr>
            <a:r>
              <a:rPr lang="en-US" sz="2400" dirty="0">
                <a:ea typeface="Georgia" pitchFamily="18" charset="0"/>
                <a:cs typeface="Georgia" pitchFamily="18" charset="0"/>
              </a:rPr>
              <a:t>Garber, S. (2007). </a:t>
            </a:r>
            <a:r>
              <a:rPr lang="en-US" sz="2400" i="1" dirty="0">
                <a:ea typeface="Georgia" pitchFamily="18" charset="0"/>
                <a:cs typeface="Georgia" pitchFamily="18" charset="0"/>
              </a:rPr>
              <a:t>Sputnik and the dawn of the space age</a:t>
            </a:r>
            <a:r>
              <a:rPr lang="en-US" sz="2400" dirty="0">
                <a:ea typeface="Georgia" pitchFamily="18" charset="0"/>
                <a:cs typeface="Georgia" pitchFamily="18" charset="0"/>
              </a:rPr>
              <a:t>. Retrieved from http://history.nasa.gov/sputnik/</a:t>
            </a:r>
          </a:p>
          <a:p>
            <a:pPr eaLnBrk="1" hangingPunct="1">
              <a:buFontTx/>
              <a:buNone/>
            </a:pPr>
            <a:r>
              <a:rPr lang="en-US" sz="2400" dirty="0">
                <a:ea typeface="Georgia" pitchFamily="18" charset="0"/>
                <a:cs typeface="Georgia" pitchFamily="18" charset="0"/>
              </a:rPr>
              <a:t>Grant, R.G. (2007). </a:t>
            </a:r>
            <a:r>
              <a:rPr lang="en-US" sz="2400" i="1" dirty="0">
                <a:ea typeface="Georgia" pitchFamily="18" charset="0"/>
                <a:cs typeface="Georgia" pitchFamily="18" charset="0"/>
              </a:rPr>
              <a:t>Flight: The complete history</a:t>
            </a:r>
            <a:r>
              <a:rPr lang="en-US" sz="2400" dirty="0">
                <a:ea typeface="Georgia" pitchFamily="18" charset="0"/>
                <a:cs typeface="Georgia" pitchFamily="18" charset="0"/>
              </a:rPr>
              <a:t>. New York: DK </a:t>
            </a:r>
            <a:r>
              <a:rPr lang="en-US" sz="2400" dirty="0" smtClean="0">
                <a:ea typeface="Georgia" pitchFamily="18" charset="0"/>
                <a:cs typeface="Georgia" pitchFamily="18" charset="0"/>
              </a:rPr>
              <a:t>Publishing</a:t>
            </a:r>
            <a:r>
              <a:rPr lang="en-US" sz="2400" dirty="0" smtClean="0">
                <a:latin typeface="Georgia" pitchFamily="18" charset="0"/>
                <a:ea typeface="Georgia" pitchFamily="18" charset="0"/>
                <a:cs typeface="Georgia" pitchFamily="18" charset="0"/>
              </a:rPr>
              <a:t>.</a:t>
            </a:r>
          </a:p>
          <a:p>
            <a:pPr>
              <a:buNone/>
            </a:pPr>
            <a:r>
              <a:rPr lang="en-US" sz="2400" dirty="0" smtClean="0">
                <a:ea typeface="Georgia" pitchFamily="18" charset="0"/>
                <a:cs typeface="Georgia" pitchFamily="18" charset="0"/>
              </a:rPr>
              <a:t>Library </a:t>
            </a:r>
            <a:r>
              <a:rPr lang="en-US" sz="2400" dirty="0">
                <a:ea typeface="Georgia" pitchFamily="18" charset="0"/>
                <a:cs typeface="Georgia" pitchFamily="18" charset="0"/>
              </a:rPr>
              <a:t>of </a:t>
            </a:r>
            <a:r>
              <a:rPr lang="en-US" sz="2400" dirty="0" smtClean="0">
                <a:ea typeface="Georgia" pitchFamily="18" charset="0"/>
                <a:cs typeface="Georgia" pitchFamily="18" charset="0"/>
              </a:rPr>
              <a:t>Congress (1903). </a:t>
            </a:r>
            <a:r>
              <a:rPr lang="en-US" sz="2400" i="1" dirty="0" smtClean="0">
                <a:ea typeface="Georgia" pitchFamily="18" charset="0"/>
                <a:cs typeface="Georgia" pitchFamily="18" charset="0"/>
              </a:rPr>
              <a:t>First flight. </a:t>
            </a:r>
            <a:r>
              <a:rPr lang="en-US" sz="2400" dirty="0">
                <a:latin typeface="Arial" pitchFamily="34" charset="0"/>
                <a:cs typeface="Arial" pitchFamily="34" charset="0"/>
              </a:rPr>
              <a:t>Retrieved </a:t>
            </a:r>
            <a:r>
              <a:rPr lang="en-US" sz="2400" dirty="0" smtClean="0">
                <a:latin typeface="Arial" pitchFamily="34" charset="0"/>
                <a:cs typeface="Arial" pitchFamily="34" charset="0"/>
              </a:rPr>
              <a:t>from </a:t>
            </a:r>
            <a:r>
              <a:rPr lang="en-US" sz="2400" dirty="0" smtClean="0">
                <a:ea typeface="Georgia" pitchFamily="18" charset="0"/>
                <a:cs typeface="Georgia" pitchFamily="18" charset="0"/>
              </a:rPr>
              <a:t>http</a:t>
            </a:r>
            <a:r>
              <a:rPr lang="en-US" sz="2400" dirty="0">
                <a:ea typeface="Georgia" pitchFamily="18" charset="0"/>
                <a:cs typeface="Georgia" pitchFamily="18" charset="0"/>
              </a:rPr>
              <a:t>://www.loc.gov/pictures/resource/ppprs.00626</a:t>
            </a:r>
            <a:r>
              <a:rPr lang="en-US" sz="2400" dirty="0" smtClean="0">
                <a:ea typeface="Georgia" pitchFamily="18" charset="0"/>
                <a:cs typeface="Georgia" pitchFamily="18" charset="0"/>
              </a:rPr>
              <a: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pPr>
              <a:buNone/>
            </a:pPr>
            <a:r>
              <a:rPr lang="en-US" sz="2400" dirty="0">
                <a:ea typeface="Georgia" pitchFamily="18" charset="0"/>
                <a:cs typeface="Georgia" pitchFamily="18" charset="0"/>
              </a:rPr>
              <a:t>National Museum of the US </a:t>
            </a:r>
            <a:r>
              <a:rPr lang="en-US" sz="2400" dirty="0" err="1">
                <a:ea typeface="Georgia" pitchFamily="18" charset="0"/>
                <a:cs typeface="Georgia" pitchFamily="18" charset="0"/>
              </a:rPr>
              <a:t>Airforce</a:t>
            </a:r>
            <a:r>
              <a:rPr lang="en-US" sz="2400" dirty="0">
                <a:ea typeface="Georgia" pitchFamily="18" charset="0"/>
                <a:cs typeface="Georgia" pitchFamily="18" charset="0"/>
              </a:rPr>
              <a:t> (2008). </a:t>
            </a:r>
            <a:r>
              <a:rPr lang="en-US" sz="2400" i="1" dirty="0">
                <a:ea typeface="Georgia" pitchFamily="18" charset="0"/>
                <a:cs typeface="Georgia" pitchFamily="18" charset="0"/>
              </a:rPr>
              <a:t>Cv-22B arrival. </a:t>
            </a:r>
            <a:r>
              <a:rPr lang="en-US" sz="2400" dirty="0"/>
              <a:t> </a:t>
            </a:r>
            <a:r>
              <a:rPr lang="en-US" sz="2400" dirty="0">
                <a:latin typeface="Arial" pitchFamily="34" charset="0"/>
                <a:cs typeface="Arial" pitchFamily="34" charset="0"/>
              </a:rPr>
              <a:t> Retrieved from http://www.nationalmuseum.af.mil/shared/media/photodb/photos/2013/12/131212-F-DW547-004.jpg</a:t>
            </a:r>
            <a:endParaRPr lang="en-US" sz="2400" dirty="0">
              <a:ea typeface="Georgia" pitchFamily="18" charset="0"/>
              <a:cs typeface="Georgia" pitchFamily="18" charset="0"/>
            </a:endParaRPr>
          </a:p>
          <a:p>
            <a:pPr>
              <a:buNone/>
            </a:pPr>
            <a:r>
              <a:rPr lang="en-US" sz="2400" dirty="0" smtClean="0">
                <a:ea typeface="Georgia" pitchFamily="18" charset="0"/>
                <a:cs typeface="Georgia" pitchFamily="18" charset="0"/>
              </a:rPr>
              <a:t>NASA (2004). </a:t>
            </a:r>
            <a:r>
              <a:rPr lang="en-US" sz="2400" i="1" dirty="0" smtClean="0">
                <a:ea typeface="Georgia" pitchFamily="18" charset="0"/>
                <a:cs typeface="Georgia" pitchFamily="18" charset="0"/>
              </a:rPr>
              <a:t>Apollo 11 first footprint on the moon. </a:t>
            </a:r>
            <a:r>
              <a:rPr lang="en-US" sz="2400" dirty="0">
                <a:latin typeface="Arial" pitchFamily="34" charset="0"/>
                <a:cs typeface="Arial" pitchFamily="34" charset="0"/>
              </a:rPr>
              <a:t>Retrieved from </a:t>
            </a:r>
            <a:r>
              <a:rPr lang="en-US" sz="2400" dirty="0">
                <a:ea typeface="Georgia" pitchFamily="18" charset="0"/>
                <a:cs typeface="Georgia" pitchFamily="18" charset="0"/>
              </a:rPr>
              <a:t>http://</a:t>
            </a:r>
            <a:r>
              <a:rPr lang="en-US" sz="2400" dirty="0" smtClean="0">
                <a:ea typeface="Georgia" pitchFamily="18" charset="0"/>
                <a:cs typeface="Georgia" pitchFamily="18" charset="0"/>
              </a:rPr>
              <a:t>www.nasa.gov/audience/forstudents/k-4/home/F_Apollo_11.html</a:t>
            </a:r>
          </a:p>
          <a:p>
            <a:pPr>
              <a:buNone/>
            </a:pPr>
            <a:r>
              <a:rPr lang="en-US" sz="2400" dirty="0" smtClean="0">
                <a:ea typeface="Georgia" pitchFamily="18" charset="0"/>
                <a:cs typeface="Georgia" pitchFamily="18" charset="0"/>
              </a:rPr>
              <a:t>NASA (1926). </a:t>
            </a:r>
            <a:r>
              <a:rPr lang="en-US" sz="2400" i="1" dirty="0">
                <a:ea typeface="Georgia" pitchFamily="18" charset="0"/>
                <a:cs typeface="Georgia" pitchFamily="18" charset="0"/>
              </a:rPr>
              <a:t>First </a:t>
            </a:r>
            <a:r>
              <a:rPr lang="en-US" sz="2400" i="1" dirty="0" smtClean="0">
                <a:ea typeface="Georgia" pitchFamily="18" charset="0"/>
                <a:cs typeface="Georgia" pitchFamily="18" charset="0"/>
              </a:rPr>
              <a:t>flight of a liquid propellant rocket. </a:t>
            </a:r>
            <a:r>
              <a:rPr lang="en-US" sz="2400" dirty="0">
                <a:latin typeface="Arial" pitchFamily="34" charset="0"/>
                <a:cs typeface="Arial" pitchFamily="34" charset="0"/>
              </a:rPr>
              <a:t>Retrieved from </a:t>
            </a:r>
            <a:r>
              <a:rPr lang="en-US" sz="2400" dirty="0">
                <a:ea typeface="Georgia" pitchFamily="18" charset="0"/>
                <a:cs typeface="Georgia" pitchFamily="18" charset="0"/>
              </a:rPr>
              <a:t>http://</a:t>
            </a:r>
            <a:r>
              <a:rPr lang="en-US" sz="2400" dirty="0" smtClean="0">
                <a:ea typeface="Georgia" pitchFamily="18" charset="0"/>
                <a:cs typeface="Georgia" pitchFamily="18" charset="0"/>
              </a:rPr>
              <a:t>grin.hq.nasa.gov/ABSTRACTS/GPN-2002-000132.html</a:t>
            </a:r>
          </a:p>
        </p:txBody>
      </p:sp>
    </p:spTree>
    <p:extLst>
      <p:ext uri="{BB962C8B-B14F-4D97-AF65-F5344CB8AC3E}">
        <p14:creationId xmlns:p14="http://schemas.microsoft.com/office/powerpoint/2010/main" val="31470639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pPr>
              <a:buNone/>
            </a:pPr>
            <a:r>
              <a:rPr lang="en-US" sz="2400" dirty="0">
                <a:ea typeface="Georgia" pitchFamily="18" charset="0"/>
                <a:cs typeface="Georgia" pitchFamily="18" charset="0"/>
              </a:rPr>
              <a:t>NASA (2009). </a:t>
            </a:r>
            <a:r>
              <a:rPr lang="en-US" sz="2400" i="1" dirty="0">
                <a:ea typeface="Georgia" pitchFamily="18" charset="0"/>
                <a:cs typeface="Georgia" pitchFamily="18" charset="0"/>
              </a:rPr>
              <a:t>First generation x-1. </a:t>
            </a:r>
            <a:r>
              <a:rPr lang="en-US" sz="2400" dirty="0">
                <a:latin typeface="Arial" pitchFamily="34" charset="0"/>
                <a:cs typeface="Arial" pitchFamily="34" charset="0"/>
              </a:rPr>
              <a:t>Retrieved from </a:t>
            </a:r>
            <a:r>
              <a:rPr lang="en-US" sz="2400" dirty="0">
                <a:ea typeface="Georgia" pitchFamily="18" charset="0"/>
                <a:cs typeface="Georgia" pitchFamily="18" charset="0"/>
              </a:rPr>
              <a:t>http://www.nasa.gov/centers/dryden/news/FactSheets/FS-085-DFRC.html#.UuLVDhAo5pg</a:t>
            </a:r>
          </a:p>
          <a:p>
            <a:pPr>
              <a:buNone/>
            </a:pPr>
            <a:r>
              <a:rPr lang="en-US" sz="2400" dirty="0">
                <a:ea typeface="Georgia" pitchFamily="18" charset="0"/>
                <a:cs typeface="Georgia" pitchFamily="18" charset="0"/>
              </a:rPr>
              <a:t>NASA (2014). </a:t>
            </a:r>
            <a:r>
              <a:rPr lang="en-US" sz="2400" i="1" dirty="0">
                <a:ea typeface="Georgia" pitchFamily="18" charset="0"/>
                <a:cs typeface="Georgia" pitchFamily="18" charset="0"/>
              </a:rPr>
              <a:t>Ideal rocket equations. </a:t>
            </a:r>
            <a:r>
              <a:rPr lang="en-US" sz="2400" dirty="0">
                <a:latin typeface="Arial" pitchFamily="34" charset="0"/>
                <a:cs typeface="Arial" pitchFamily="34" charset="0"/>
              </a:rPr>
              <a:t>Retrieved from </a:t>
            </a:r>
            <a:r>
              <a:rPr lang="en-US" sz="2400" dirty="0">
                <a:ea typeface="Georgia" pitchFamily="18" charset="0"/>
                <a:cs typeface="Georgia" pitchFamily="18" charset="0"/>
              </a:rPr>
              <a:t>http://exploration.grc.nasa.gov/education/rocket/rktpow.html</a:t>
            </a:r>
          </a:p>
          <a:p>
            <a:pPr>
              <a:buNone/>
            </a:pPr>
            <a:r>
              <a:rPr lang="en-US" sz="2400" dirty="0" smtClean="0">
                <a:ea typeface="Georgia" pitchFamily="18" charset="0"/>
                <a:cs typeface="Georgia" pitchFamily="18" charset="0"/>
              </a:rPr>
              <a:t>NASA Human Space Flight (2010). </a:t>
            </a:r>
            <a:r>
              <a:rPr lang="en-US" sz="2400" i="1" dirty="0" smtClean="0">
                <a:ea typeface="Georgia" pitchFamily="18" charset="0"/>
                <a:cs typeface="Georgia" pitchFamily="18" charset="0"/>
              </a:rPr>
              <a:t>Shuttle sts-132. </a:t>
            </a:r>
            <a:r>
              <a:rPr lang="en-US" sz="2400" dirty="0">
                <a:latin typeface="Arial" pitchFamily="34" charset="0"/>
                <a:cs typeface="Arial" pitchFamily="34" charset="0"/>
              </a:rPr>
              <a:t>Retrieved from </a:t>
            </a:r>
            <a:r>
              <a:rPr lang="en-US" sz="2400" dirty="0">
                <a:ea typeface="Georgia" pitchFamily="18" charset="0"/>
                <a:cs typeface="Georgia" pitchFamily="18" charset="0"/>
              </a:rPr>
              <a:t>http://</a:t>
            </a:r>
            <a:r>
              <a:rPr lang="en-US" sz="2400" dirty="0" smtClean="0">
                <a:ea typeface="Georgia" pitchFamily="18" charset="0"/>
                <a:cs typeface="Georgia" pitchFamily="18" charset="0"/>
              </a:rPr>
              <a:t>spaceflight.nasa.gov/gallery/images/shuttle/sts-132/hires/s132e012208.jpg</a:t>
            </a:r>
          </a:p>
          <a:p>
            <a:pPr>
              <a:buNone/>
            </a:pPr>
            <a:r>
              <a:rPr lang="en-US" sz="2400" dirty="0" smtClean="0">
                <a:ea typeface="Georgia" pitchFamily="18" charset="0"/>
                <a:cs typeface="Georgia" pitchFamily="18" charset="0"/>
              </a:rPr>
              <a:t>NASA (1974). </a:t>
            </a:r>
            <a:r>
              <a:rPr lang="en-US" sz="2400" i="1" dirty="0" smtClean="0">
                <a:ea typeface="Georgia" pitchFamily="18" charset="0"/>
                <a:cs typeface="Georgia" pitchFamily="18" charset="0"/>
              </a:rPr>
              <a:t>Skylab and Earth Limb. </a:t>
            </a:r>
            <a:r>
              <a:rPr lang="en-US" sz="2400" dirty="0">
                <a:ea typeface="Georgia" pitchFamily="18" charset="0"/>
                <a:cs typeface="Georgia" pitchFamily="18" charset="0"/>
              </a:rPr>
              <a:t>http://</a:t>
            </a:r>
            <a:r>
              <a:rPr lang="en-US" sz="2400" dirty="0" smtClean="0">
                <a:ea typeface="Georgia" pitchFamily="18" charset="0"/>
                <a:cs typeface="Georgia" pitchFamily="18" charset="0"/>
              </a:rPr>
              <a:t>dayton.hq.nasa.gov/IMAGES/LARGE/GPN-2000-001055.jpg</a:t>
            </a:r>
          </a:p>
        </p:txBody>
      </p:sp>
    </p:spTree>
    <p:extLst>
      <p:ext uri="{BB962C8B-B14F-4D97-AF65-F5344CB8AC3E}">
        <p14:creationId xmlns:p14="http://schemas.microsoft.com/office/powerpoint/2010/main" val="6251078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pPr>
              <a:buNone/>
            </a:pPr>
            <a:r>
              <a:rPr lang="en-US" sz="2400" dirty="0">
                <a:ea typeface="Georgia" pitchFamily="18" charset="0"/>
                <a:cs typeface="Georgia" pitchFamily="18" charset="0"/>
              </a:rPr>
              <a:t>NASA. </a:t>
            </a:r>
            <a:r>
              <a:rPr lang="en-US" sz="2400" i="1" dirty="0">
                <a:ea typeface="Georgia" pitchFamily="18" charset="0"/>
                <a:cs typeface="Georgia" pitchFamily="18" charset="0"/>
              </a:rPr>
              <a:t>Sputnik and the dawn of the space age. </a:t>
            </a:r>
            <a:r>
              <a:rPr lang="en-US" sz="2400" dirty="0">
                <a:ea typeface="Georgia" pitchFamily="18" charset="0"/>
                <a:cs typeface="Georgia" pitchFamily="18" charset="0"/>
              </a:rPr>
              <a:t>http://history.nasa.gov/sputnik/</a:t>
            </a:r>
          </a:p>
          <a:p>
            <a:pPr>
              <a:buNone/>
            </a:pPr>
            <a:r>
              <a:rPr lang="en-US" sz="2400" dirty="0">
                <a:ea typeface="Georgia" pitchFamily="18" charset="0"/>
                <a:cs typeface="Georgia" pitchFamily="18" charset="0"/>
              </a:rPr>
              <a:t>NASA Marshall Space Flight Center History Office (2014). </a:t>
            </a:r>
            <a:r>
              <a:rPr lang="en-US" sz="2400" i="1" dirty="0">
                <a:ea typeface="Georgia" pitchFamily="18" charset="0"/>
                <a:cs typeface="Georgia" pitchFamily="18" charset="0"/>
              </a:rPr>
              <a:t>Chinese soldier launches fire arrow. </a:t>
            </a:r>
            <a:r>
              <a:rPr lang="en-US" sz="2400" dirty="0">
                <a:latin typeface="Arial" pitchFamily="34" charset="0"/>
                <a:cs typeface="Arial" pitchFamily="34" charset="0"/>
              </a:rPr>
              <a:t>Retrieved from http://history.msfc.nasa.gov/rocketry/03.html</a:t>
            </a:r>
          </a:p>
          <a:p>
            <a:pPr>
              <a:buNone/>
            </a:pPr>
            <a:r>
              <a:rPr lang="en-US" sz="2400" dirty="0" smtClean="0">
                <a:ea typeface="Georgia" pitchFamily="18" charset="0"/>
                <a:cs typeface="Georgia" pitchFamily="18" charset="0"/>
              </a:rPr>
              <a:t>NASA </a:t>
            </a:r>
            <a:r>
              <a:rPr lang="en-US" sz="2400" dirty="0">
                <a:ea typeface="Georgia" pitchFamily="18" charset="0"/>
                <a:cs typeface="Georgia" pitchFamily="18" charset="0"/>
              </a:rPr>
              <a:t>Marshall Space Flight Center History Office (2014). </a:t>
            </a:r>
            <a:r>
              <a:rPr lang="en-US" sz="2400" i="1" dirty="0" err="1">
                <a:ea typeface="Georgia" pitchFamily="18" charset="0"/>
                <a:cs typeface="Georgia" pitchFamily="18" charset="0"/>
              </a:rPr>
              <a:t>Tsiolkovsk</a:t>
            </a:r>
            <a:r>
              <a:rPr lang="en-US" sz="2400" i="1" dirty="0">
                <a:ea typeface="Georgia" pitchFamily="18" charset="0"/>
                <a:cs typeface="Georgia" pitchFamily="18" charset="0"/>
              </a:rPr>
              <a:t> rocket designs. </a:t>
            </a:r>
            <a:r>
              <a:rPr lang="en-US" sz="2400" dirty="0">
                <a:latin typeface="Arial" pitchFamily="34" charset="0"/>
                <a:cs typeface="Arial" pitchFamily="34" charset="0"/>
              </a:rPr>
              <a:t>Retrieved from http://history.msfc.nasa.gov/rocketry/03.html</a:t>
            </a:r>
            <a:endParaRPr lang="en-US" sz="2400" dirty="0">
              <a:ea typeface="Georgia" pitchFamily="18" charset="0"/>
              <a:cs typeface="Georgia" pitchFamily="18" charset="0"/>
            </a:endParaRPr>
          </a:p>
          <a:p>
            <a:pPr>
              <a:buNone/>
            </a:pPr>
            <a:r>
              <a:rPr lang="en-US" sz="2400" dirty="0">
                <a:ea typeface="Georgia" pitchFamily="18" charset="0"/>
                <a:cs typeface="Georgia" pitchFamily="18" charset="0"/>
              </a:rPr>
              <a:t>National Museum of the US Air Force (2008). </a:t>
            </a:r>
            <a:r>
              <a:rPr lang="en-US" sz="2400" i="1" dirty="0">
                <a:ea typeface="Georgia" pitchFamily="18" charset="0"/>
                <a:cs typeface="Georgia" pitchFamily="18" charset="0"/>
              </a:rPr>
              <a:t>Boeing y1b-17 in flight. </a:t>
            </a:r>
            <a:r>
              <a:rPr lang="en-US" sz="2400" dirty="0"/>
              <a:t> </a:t>
            </a:r>
            <a:r>
              <a:rPr lang="en-US" sz="2400" dirty="0">
                <a:latin typeface="Arial" pitchFamily="34" charset="0"/>
                <a:cs typeface="Arial" pitchFamily="34" charset="0"/>
              </a:rPr>
              <a:t> Retrieved from http://</a:t>
            </a:r>
            <a:r>
              <a:rPr lang="en-US" sz="2400" dirty="0" smtClean="0">
                <a:latin typeface="Arial" pitchFamily="34" charset="0"/>
                <a:cs typeface="Arial" pitchFamily="34" charset="0"/>
              </a:rPr>
              <a:t>www.nationalmuseum.af.mil/shared/media/photodb/photos/060512-F-1234S-008.jpg</a:t>
            </a:r>
            <a:endParaRPr lang="en-US" sz="2400" dirty="0">
              <a:ea typeface="Georgia" pitchFamily="18" charset="0"/>
              <a:cs typeface="Georgia" pitchFamily="18" charset="0"/>
            </a:endParaRPr>
          </a:p>
        </p:txBody>
      </p:sp>
    </p:spTree>
    <p:extLst>
      <p:ext uri="{BB962C8B-B14F-4D97-AF65-F5344CB8AC3E}">
        <p14:creationId xmlns:p14="http://schemas.microsoft.com/office/powerpoint/2010/main" val="30068445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pPr>
              <a:buNone/>
            </a:pPr>
            <a:r>
              <a:rPr lang="en-US" sz="2400" dirty="0">
                <a:ea typeface="Georgia" pitchFamily="18" charset="0"/>
                <a:cs typeface="Georgia" pitchFamily="18" charset="0"/>
              </a:rPr>
              <a:t>National Museum of the US Air Force. </a:t>
            </a:r>
            <a:r>
              <a:rPr lang="en-US" sz="2400" i="1" dirty="0">
                <a:ea typeface="Georgia" pitchFamily="18" charset="0"/>
                <a:cs typeface="Georgia" pitchFamily="18" charset="0"/>
              </a:rPr>
              <a:t>Sputnik 1. </a:t>
            </a:r>
            <a:r>
              <a:rPr lang="en-US" sz="2400" dirty="0"/>
              <a:t> </a:t>
            </a:r>
            <a:r>
              <a:rPr lang="en-US" sz="2400" dirty="0">
                <a:latin typeface="Arial" pitchFamily="34" charset="0"/>
                <a:cs typeface="Arial" pitchFamily="34" charset="0"/>
              </a:rPr>
              <a:t> Retrieved from http://www.nationalmuseum.af.mil/shared/media/photodb/photos/070308-F-1234S-001.jpg</a:t>
            </a:r>
          </a:p>
          <a:p>
            <a:pPr>
              <a:buNone/>
            </a:pPr>
            <a:r>
              <a:rPr lang="en-US" sz="2400" dirty="0" smtClean="0">
                <a:ea typeface="Georgia" pitchFamily="18" charset="0"/>
                <a:cs typeface="Georgia" pitchFamily="18" charset="0"/>
              </a:rPr>
              <a:t>Presidential </a:t>
            </a:r>
            <a:r>
              <a:rPr lang="en-US" sz="2400" dirty="0">
                <a:ea typeface="Georgia" pitchFamily="18" charset="0"/>
                <a:cs typeface="Georgia" pitchFamily="18" charset="0"/>
              </a:rPr>
              <a:t>Library and Museum (2014). </a:t>
            </a:r>
            <a:r>
              <a:rPr lang="en-US" sz="2400" i="1" dirty="0">
                <a:ea typeface="Georgia" pitchFamily="18" charset="0"/>
                <a:cs typeface="Georgia" pitchFamily="18" charset="0"/>
              </a:rPr>
              <a:t>Historic speeches. </a:t>
            </a:r>
            <a:r>
              <a:rPr lang="en-US" sz="2400" dirty="0">
                <a:latin typeface="Arial" pitchFamily="34" charset="0"/>
                <a:cs typeface="Arial" pitchFamily="34" charset="0"/>
              </a:rPr>
              <a:t>Retrieved from </a:t>
            </a:r>
            <a:r>
              <a:rPr lang="en-US" sz="2400" dirty="0">
                <a:ea typeface="Georgia" pitchFamily="18" charset="0"/>
                <a:cs typeface="Georgia" pitchFamily="18" charset="0"/>
              </a:rPr>
              <a:t>http://www.jfklibrary.org/JFK/Historic-Speeches.aspx</a:t>
            </a:r>
          </a:p>
          <a:p>
            <a:pPr>
              <a:buNone/>
            </a:pPr>
            <a:r>
              <a:rPr lang="en-US" sz="2400" dirty="0">
                <a:ea typeface="Georgia" pitchFamily="18" charset="0"/>
                <a:cs typeface="Georgia" pitchFamily="18" charset="0"/>
              </a:rPr>
              <a:t>Senson, B. and Ritter, J. (2011). </a:t>
            </a:r>
            <a:r>
              <a:rPr lang="en-US" sz="2400" i="1" dirty="0">
                <a:ea typeface="Georgia" pitchFamily="18" charset="0"/>
                <a:cs typeface="Georgia" pitchFamily="18" charset="0"/>
              </a:rPr>
              <a:t>Aerospace engineering: from the ground up</a:t>
            </a:r>
            <a:r>
              <a:rPr lang="en-US" sz="2400" dirty="0">
                <a:ea typeface="Georgia" pitchFamily="18" charset="0"/>
                <a:cs typeface="Georgia" pitchFamily="18" charset="0"/>
              </a:rPr>
              <a:t>. Clifton Park, NY: Delmar, Cengage Learning</a:t>
            </a:r>
            <a:r>
              <a:rPr lang="en-US" sz="2400" dirty="0">
                <a:latin typeface="Georgia" pitchFamily="18" charset="0"/>
                <a:ea typeface="Georgia" pitchFamily="18" charset="0"/>
                <a:cs typeface="Georgia" pitchFamily="18" charset="0"/>
              </a:rPr>
              <a:t>.</a:t>
            </a:r>
          </a:p>
          <a:p>
            <a:pPr>
              <a:buNone/>
            </a:pPr>
            <a:r>
              <a:rPr lang="en-US" sz="2400" dirty="0">
                <a:latin typeface="Arial" pitchFamily="34" charset="0"/>
                <a:cs typeface="Arial" pitchFamily="34" charset="0"/>
              </a:rPr>
              <a:t>Scaled Composites, LLC (2011). </a:t>
            </a:r>
            <a:r>
              <a:rPr lang="en-US" sz="2400" i="1" dirty="0">
                <a:latin typeface="Arial" pitchFamily="34" charset="0"/>
                <a:cs typeface="Arial" pitchFamily="34" charset="0"/>
              </a:rPr>
              <a:t>About us</a:t>
            </a:r>
            <a:r>
              <a:rPr lang="en-US" sz="2400" dirty="0">
                <a:latin typeface="Arial" pitchFamily="34" charset="0"/>
                <a:cs typeface="Arial" pitchFamily="34" charset="0"/>
              </a:rPr>
              <a:t>. Retrieved from </a:t>
            </a:r>
            <a:r>
              <a:rPr lang="en-US" sz="2400" dirty="0" smtClean="0"/>
              <a:t>www.scaled.com</a:t>
            </a:r>
            <a:endParaRPr lang="en-US" sz="2400" dirty="0"/>
          </a:p>
        </p:txBody>
      </p:sp>
    </p:spTree>
    <p:extLst>
      <p:ext uri="{BB962C8B-B14F-4D97-AF65-F5344CB8AC3E}">
        <p14:creationId xmlns:p14="http://schemas.microsoft.com/office/powerpoint/2010/main" val="12461876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pPr>
              <a:buNone/>
            </a:pPr>
            <a:r>
              <a:rPr lang="en-US" sz="2400" dirty="0" err="1">
                <a:latin typeface="Arial" pitchFamily="34" charset="0"/>
                <a:cs typeface="Arial" pitchFamily="34" charset="0"/>
              </a:rPr>
              <a:t>SpaceX</a:t>
            </a:r>
            <a:r>
              <a:rPr lang="en-US" sz="2400" dirty="0">
                <a:latin typeface="Arial" pitchFamily="34" charset="0"/>
                <a:cs typeface="Arial" pitchFamily="34" charset="0"/>
              </a:rPr>
              <a:t> Exploration Technologies (2011). </a:t>
            </a:r>
            <a:r>
              <a:rPr lang="en-US" sz="2400" i="1" dirty="0">
                <a:latin typeface="Arial" pitchFamily="34" charset="0"/>
                <a:cs typeface="Arial" pitchFamily="34" charset="0"/>
              </a:rPr>
              <a:t>Company</a:t>
            </a:r>
            <a:r>
              <a:rPr lang="en-US" sz="2400" dirty="0">
                <a:latin typeface="Arial" pitchFamily="34" charset="0"/>
                <a:cs typeface="Arial" pitchFamily="34" charset="0"/>
              </a:rPr>
              <a:t>. Retrieved from </a:t>
            </a:r>
            <a:r>
              <a:rPr lang="en-US" sz="2400" dirty="0"/>
              <a:t>www.spacex.com</a:t>
            </a:r>
          </a:p>
          <a:p>
            <a:pPr>
              <a:buNone/>
            </a:pPr>
            <a:r>
              <a:rPr lang="en-US" sz="2400" dirty="0"/>
              <a:t>Wikimedia (2006). </a:t>
            </a:r>
            <a:r>
              <a:rPr lang="en-US" sz="2400" i="1" dirty="0"/>
              <a:t>A basic flexible-wing glider flying over the alps.</a:t>
            </a:r>
            <a:r>
              <a:rPr lang="en-US" sz="2400" dirty="0"/>
              <a:t> Retrieved from http://en.wikipedia.org/wiki/File:Hg_winter_2006.jpg</a:t>
            </a:r>
          </a:p>
          <a:p>
            <a:pPr>
              <a:buNone/>
            </a:pPr>
            <a:r>
              <a:rPr lang="en-US" sz="2400" dirty="0" smtClean="0"/>
              <a:t>Wikimedia </a:t>
            </a:r>
            <a:r>
              <a:rPr lang="en-US" sz="2400" dirty="0"/>
              <a:t>(2009). </a:t>
            </a:r>
            <a:r>
              <a:rPr lang="en-US" sz="2400" i="1" dirty="0"/>
              <a:t>Leonardo da Vinci helicopter and lifting wing.</a:t>
            </a:r>
            <a:r>
              <a:rPr lang="en-US" sz="2400" dirty="0"/>
              <a:t> Retrieved from hhttp://commons.wikimedia.org/wiki/File:Leonardo_da_Vinci_helicopter_and_lifting_wing.jpg</a:t>
            </a:r>
          </a:p>
          <a:p>
            <a:pPr>
              <a:buNone/>
            </a:pPr>
            <a:r>
              <a:rPr lang="en-US" sz="2400" dirty="0" smtClean="0">
                <a:latin typeface="Arial" pitchFamily="34" charset="0"/>
                <a:cs typeface="Arial" pitchFamily="34" charset="0"/>
              </a:rPr>
              <a:t>Wikipedia </a:t>
            </a:r>
            <a:r>
              <a:rPr lang="en-US" sz="2400" dirty="0">
                <a:latin typeface="Arial" pitchFamily="34" charset="0"/>
                <a:cs typeface="Arial" pitchFamily="34" charset="0"/>
              </a:rPr>
              <a:t>(2005). </a:t>
            </a:r>
            <a:r>
              <a:rPr lang="en-US" sz="2400" i="1" dirty="0">
                <a:latin typeface="Arial" pitchFamily="34" charset="0"/>
                <a:cs typeface="Arial" pitchFamily="34" charset="0"/>
              </a:rPr>
              <a:t>Design for a Flying Machine</a:t>
            </a:r>
            <a:r>
              <a:rPr lang="en-US" sz="2400" dirty="0">
                <a:latin typeface="Arial" pitchFamily="34" charset="0"/>
                <a:cs typeface="Arial" pitchFamily="34" charset="0"/>
              </a:rPr>
              <a:t>. Retrieved from http://</a:t>
            </a:r>
            <a:r>
              <a:rPr lang="en-US" sz="2400" dirty="0" smtClean="0">
                <a:latin typeface="Arial" pitchFamily="34" charset="0"/>
                <a:cs typeface="Arial" pitchFamily="34" charset="0"/>
              </a:rPr>
              <a:t>en.wikipedia.org/wiki/File:Design_for_a_Flying_Machine.jpg</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30384017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pPr>
              <a:buNone/>
            </a:pPr>
            <a:r>
              <a:rPr lang="en-US" sz="2400" dirty="0">
                <a:latin typeface="Arial" pitchFamily="34" charset="0"/>
                <a:cs typeface="Arial" pitchFamily="34" charset="0"/>
              </a:rPr>
              <a:t>Wikipedia (2012). </a:t>
            </a:r>
            <a:r>
              <a:rPr lang="en-US" sz="2400" i="1" dirty="0">
                <a:latin typeface="Arial" pitchFamily="34" charset="0"/>
                <a:cs typeface="Arial" pitchFamily="34" charset="0"/>
              </a:rPr>
              <a:t>Douglas dc-3 of </a:t>
            </a:r>
            <a:r>
              <a:rPr lang="en-US" sz="2400" i="1" dirty="0" err="1">
                <a:latin typeface="Arial" pitchFamily="34" charset="0"/>
                <a:cs typeface="Arial" pitchFamily="34" charset="0"/>
              </a:rPr>
              <a:t>aigle</a:t>
            </a:r>
            <a:r>
              <a:rPr lang="en-US" sz="2400" i="1" dirty="0">
                <a:latin typeface="Arial" pitchFamily="34" charset="0"/>
                <a:cs typeface="Arial" pitchFamily="34" charset="0"/>
              </a:rPr>
              <a:t> </a:t>
            </a:r>
            <a:r>
              <a:rPr lang="en-US" sz="2400" i="1" dirty="0" err="1">
                <a:latin typeface="Arial" pitchFamily="34" charset="0"/>
                <a:cs typeface="Arial" pitchFamily="34" charset="0"/>
              </a:rPr>
              <a:t>azur</a:t>
            </a:r>
            <a:r>
              <a:rPr lang="en-US" sz="2400" dirty="0">
                <a:latin typeface="Arial" pitchFamily="34" charset="0"/>
                <a:cs typeface="Arial" pitchFamily="34" charset="0"/>
              </a:rPr>
              <a:t>. Retrieved from http://en.wikipedia.org/wiki/File:Douglas_DC-3_Aigle_Azur_Palas_Jet_1953.jpg</a:t>
            </a:r>
          </a:p>
          <a:p>
            <a:pPr>
              <a:buNone/>
            </a:pPr>
            <a:r>
              <a:rPr lang="en-US" sz="2400" dirty="0">
                <a:latin typeface="Arial" pitchFamily="34" charset="0"/>
                <a:cs typeface="Arial" pitchFamily="34" charset="0"/>
              </a:rPr>
              <a:t>Wikipedia (2007). </a:t>
            </a:r>
            <a:r>
              <a:rPr lang="en-US" sz="2400" i="1" dirty="0">
                <a:latin typeface="Arial" pitchFamily="34" charset="0"/>
                <a:cs typeface="Arial" pitchFamily="34" charset="0"/>
              </a:rPr>
              <a:t>Early flight</a:t>
            </a:r>
            <a:r>
              <a:rPr lang="en-US" sz="2400" dirty="0">
                <a:latin typeface="Arial" pitchFamily="34" charset="0"/>
                <a:cs typeface="Arial" pitchFamily="34" charset="0"/>
              </a:rPr>
              <a:t>. Retrieved from http://en.wikipedia.org/wiki/File:Early_flight_02562u_(2).jpg</a:t>
            </a:r>
          </a:p>
          <a:p>
            <a:pPr>
              <a:buNone/>
            </a:pPr>
            <a:r>
              <a:rPr lang="en-US" sz="2400" dirty="0" smtClean="0">
                <a:latin typeface="Arial" pitchFamily="34" charset="0"/>
                <a:cs typeface="Arial" pitchFamily="34" charset="0"/>
              </a:rPr>
              <a:t>Wikipedia </a:t>
            </a:r>
            <a:r>
              <a:rPr lang="en-US" sz="2400" dirty="0">
                <a:latin typeface="Arial" pitchFamily="34" charset="0"/>
                <a:cs typeface="Arial" pitchFamily="34" charset="0"/>
              </a:rPr>
              <a:t>(</a:t>
            </a:r>
            <a:r>
              <a:rPr lang="en-US" sz="2400" dirty="0" smtClean="0">
                <a:latin typeface="Arial" pitchFamily="34" charset="0"/>
                <a:cs typeface="Arial" pitchFamily="34" charset="0"/>
              </a:rPr>
              <a:t>2009). </a:t>
            </a:r>
            <a:r>
              <a:rPr lang="en-US" sz="2400" i="1" dirty="0">
                <a:latin typeface="Arial" pitchFamily="34" charset="0"/>
                <a:cs typeface="Arial" pitchFamily="34" charset="0"/>
              </a:rPr>
              <a:t>Leonardo flying machine</a:t>
            </a:r>
            <a:r>
              <a:rPr lang="en-US" sz="2400" dirty="0">
                <a:latin typeface="Arial" pitchFamily="34" charset="0"/>
                <a:cs typeface="Arial" pitchFamily="34" charset="0"/>
              </a:rPr>
              <a:t>. Retrieved from http://en.wikipedia.org/wiki/File:Leonardo_flying_machine.JPG</a:t>
            </a:r>
          </a:p>
          <a:p>
            <a:pPr>
              <a:buNone/>
            </a:pPr>
            <a:r>
              <a:rPr lang="en-US" sz="2400" dirty="0" smtClean="0">
                <a:latin typeface="Arial" pitchFamily="34" charset="0"/>
                <a:cs typeface="Arial" pitchFamily="34" charset="0"/>
              </a:rPr>
              <a:t>Wikipedia </a:t>
            </a:r>
            <a:r>
              <a:rPr lang="en-US" sz="2400" dirty="0">
                <a:latin typeface="Arial" pitchFamily="34" charset="0"/>
                <a:cs typeface="Arial" pitchFamily="34" charset="0"/>
              </a:rPr>
              <a:t>(2007). </a:t>
            </a:r>
            <a:r>
              <a:rPr lang="pt-BR" sz="2400" i="1" dirty="0">
                <a:latin typeface="Arial" pitchFamily="34" charset="0"/>
                <a:cs typeface="Arial" pitchFamily="34" charset="0"/>
              </a:rPr>
              <a:t>R-4 </a:t>
            </a:r>
            <a:r>
              <a:rPr lang="pt-BR" sz="2400" i="1" dirty="0" smtClean="0">
                <a:latin typeface="Arial" pitchFamily="34" charset="0"/>
                <a:cs typeface="Arial" pitchFamily="34" charset="0"/>
              </a:rPr>
              <a:t>ac hns1 </a:t>
            </a:r>
            <a:r>
              <a:rPr lang="pt-BR" sz="2400" i="1" dirty="0">
                <a:latin typeface="Arial" pitchFamily="34" charset="0"/>
                <a:cs typeface="Arial" pitchFamily="34" charset="0"/>
              </a:rPr>
              <a:t>3 300</a:t>
            </a:r>
            <a:r>
              <a:rPr lang="en-US" sz="2400" dirty="0" smtClean="0">
                <a:latin typeface="Arial" pitchFamily="34" charset="0"/>
                <a:cs typeface="Arial" pitchFamily="34" charset="0"/>
              </a:rPr>
              <a:t>. </a:t>
            </a:r>
            <a:r>
              <a:rPr lang="en-US" sz="2400" dirty="0">
                <a:latin typeface="Arial" pitchFamily="34" charset="0"/>
                <a:cs typeface="Arial" pitchFamily="34" charset="0"/>
              </a:rPr>
              <a:t>Retrieved from http://</a:t>
            </a:r>
            <a:r>
              <a:rPr lang="en-US" sz="2400" dirty="0" smtClean="0">
                <a:latin typeface="Arial" pitchFamily="34" charset="0"/>
                <a:cs typeface="Arial" pitchFamily="34" charset="0"/>
              </a:rPr>
              <a:t>en.wikipedia.org/wiki/File:R-4_AC_HNS1_3_300.jpg</a:t>
            </a:r>
          </a:p>
        </p:txBody>
      </p:sp>
    </p:spTree>
    <p:extLst>
      <p:ext uri="{BB962C8B-B14F-4D97-AF65-F5344CB8AC3E}">
        <p14:creationId xmlns:p14="http://schemas.microsoft.com/office/powerpoint/2010/main" val="19348500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pPr>
              <a:buNone/>
            </a:pPr>
            <a:r>
              <a:rPr lang="en-US" sz="2400" dirty="0">
                <a:latin typeface="Arial" pitchFamily="34" charset="0"/>
                <a:cs typeface="Arial" pitchFamily="34" charset="0"/>
              </a:rPr>
              <a:t>Wikipedia (2006). </a:t>
            </a:r>
            <a:r>
              <a:rPr lang="en-US" sz="2400" i="1" dirty="0">
                <a:latin typeface="Arial" pitchFamily="34" charset="0"/>
                <a:cs typeface="Arial" pitchFamily="34" charset="0"/>
              </a:rPr>
              <a:t>Spirit of </a:t>
            </a:r>
            <a:r>
              <a:rPr lang="en-US" sz="2400" i="1" dirty="0" err="1">
                <a:latin typeface="Arial" pitchFamily="34" charset="0"/>
                <a:cs typeface="Arial" pitchFamily="34" charset="0"/>
              </a:rPr>
              <a:t>st.</a:t>
            </a:r>
            <a:r>
              <a:rPr lang="en-US" sz="2400" i="1" dirty="0">
                <a:latin typeface="Arial" pitchFamily="34" charset="0"/>
                <a:cs typeface="Arial" pitchFamily="34" charset="0"/>
              </a:rPr>
              <a:t> </a:t>
            </a:r>
            <a:r>
              <a:rPr lang="en-US" sz="2400" i="1" dirty="0" err="1">
                <a:latin typeface="Arial" pitchFamily="34" charset="0"/>
                <a:cs typeface="Arial" pitchFamily="34" charset="0"/>
              </a:rPr>
              <a:t>louis</a:t>
            </a:r>
            <a:r>
              <a:rPr lang="en-US" sz="2400" dirty="0">
                <a:latin typeface="Arial" pitchFamily="34" charset="0"/>
                <a:cs typeface="Arial" pitchFamily="34" charset="0"/>
              </a:rPr>
              <a:t>. Retrieved from http://en.wikipedia.org/wiki/File:Spirit_of_St._Louis.jpg</a:t>
            </a:r>
          </a:p>
          <a:p>
            <a:pPr>
              <a:buNone/>
            </a:pPr>
            <a:r>
              <a:rPr lang="en-US" sz="2400" dirty="0"/>
              <a:t>Wikimedia (2012). </a:t>
            </a:r>
            <a:r>
              <a:rPr lang="en-US" sz="2400" i="1" dirty="0"/>
              <a:t>Boeing 787 first flight.</a:t>
            </a:r>
            <a:r>
              <a:rPr lang="en-US" sz="2400" dirty="0"/>
              <a:t> Retrieved from http://en.wikipedia.org/wiki/File:Boeing_787_first_flight.jpg</a:t>
            </a:r>
          </a:p>
          <a:p>
            <a:pPr>
              <a:buNone/>
            </a:pPr>
            <a:r>
              <a:rPr lang="en-US" sz="2400" dirty="0" smtClean="0"/>
              <a:t>United </a:t>
            </a:r>
            <a:r>
              <a:rPr lang="en-US" sz="2400" dirty="0"/>
              <a:t>States Coast Guard (2013). </a:t>
            </a:r>
            <a:r>
              <a:rPr lang="en-US" sz="2400" i="1" dirty="0"/>
              <a:t>Advanced helicopter rescue school.</a:t>
            </a:r>
            <a:r>
              <a:rPr lang="en-US" sz="2400" dirty="0"/>
              <a:t> Retrieved from http://</a:t>
            </a:r>
            <a:r>
              <a:rPr lang="en-US" sz="2400" dirty="0" smtClean="0"/>
              <a:t>www.uscg.mil/d13/sectcolrvr/otherAstUnits/advhelorescueschool.asp</a:t>
            </a:r>
          </a:p>
          <a:p>
            <a:pPr>
              <a:buNone/>
            </a:pPr>
            <a:r>
              <a:rPr lang="en-US" sz="2400" dirty="0" smtClean="0"/>
              <a:t>X Prize Foundation</a:t>
            </a:r>
            <a:r>
              <a:rPr lang="en-US" sz="2400" dirty="0"/>
              <a:t>. (</a:t>
            </a:r>
            <a:r>
              <a:rPr lang="en-US" sz="2400" dirty="0" err="1"/>
              <a:t>n.d.</a:t>
            </a:r>
            <a:r>
              <a:rPr lang="en-US" sz="2400" dirty="0"/>
              <a:t>). Retrieved from http://www.xprize.org/</a:t>
            </a:r>
          </a:p>
        </p:txBody>
      </p:sp>
    </p:spTree>
    <p:extLst>
      <p:ext uri="{BB962C8B-B14F-4D97-AF65-F5344CB8AC3E}">
        <p14:creationId xmlns:p14="http://schemas.microsoft.com/office/powerpoint/2010/main" val="5952646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Documents and Settings\gholt\my documents\PLTW\AeroSpace_Rewrite\UNIT 1_Introduction to Aerospace\L_1_2_Physics of flight\IMAGES_AE_L_1_2_Physics of Flight\976461432_c36d8e614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50742" y="4724400"/>
            <a:ext cx="3395696" cy="1865242"/>
          </a:xfrm>
          <a:prstGeom prst="rect">
            <a:avLst/>
          </a:prstGeom>
          <a:noFill/>
        </p:spPr>
      </p:pic>
      <p:sp>
        <p:nvSpPr>
          <p:cNvPr id="8" name="Title 7"/>
          <p:cNvSpPr>
            <a:spLocks noGrp="1"/>
          </p:cNvSpPr>
          <p:nvPr>
            <p:ph type="title"/>
          </p:nvPr>
        </p:nvSpPr>
        <p:spPr/>
        <p:txBody>
          <a:bodyPr/>
          <a:lstStyle/>
          <a:p>
            <a:r>
              <a:rPr lang="en-US" dirty="0" smtClean="0"/>
              <a:t>Aerospace Engineering</a:t>
            </a:r>
            <a:endParaRPr lang="en-US" dirty="0"/>
          </a:p>
        </p:txBody>
      </p:sp>
      <p:sp>
        <p:nvSpPr>
          <p:cNvPr id="9" name="Content Placeholder 8"/>
          <p:cNvSpPr>
            <a:spLocks noGrp="1"/>
          </p:cNvSpPr>
          <p:nvPr>
            <p:ph idx="1"/>
          </p:nvPr>
        </p:nvSpPr>
        <p:spPr/>
        <p:txBody>
          <a:bodyPr/>
          <a:lstStyle/>
          <a:p>
            <a:r>
              <a:rPr lang="en-US" dirty="0" smtClean="0"/>
              <a:t>How did we progress?</a:t>
            </a:r>
          </a:p>
          <a:p>
            <a:r>
              <a:rPr lang="en-US" dirty="0" smtClean="0"/>
              <a:t>Applying science, technology and math through engineering</a:t>
            </a:r>
            <a:endParaRPr lang="en-US" dirty="0"/>
          </a:p>
        </p:txBody>
      </p:sp>
      <p:pic>
        <p:nvPicPr>
          <p:cNvPr id="6" name="Picture 2" descr="http://signal150.army.mil/02_signal_corps_balloon_cuba.html"/>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
          <a:stretch/>
        </p:blipFill>
        <p:spPr bwMode="auto">
          <a:xfrm>
            <a:off x="152400" y="4082265"/>
            <a:ext cx="2971800" cy="2674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http://celebrating200years.noaa.gov/foundations/aviation_weather/libr0575.htm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03927" y="2708261"/>
            <a:ext cx="3413145" cy="2320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C:\Users\gholt\Desktop\mars-curiosity-rover_full_38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4267200"/>
            <a:ext cx="2786913" cy="185497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gholt\Documents\PLTW\ASSESSMENT\2013_0827_AE NEW Item Review\Items\AE Item 81_Image.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5562600" y="2458948"/>
            <a:ext cx="3350805" cy="162331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Aerospace Engineering</a:t>
            </a:r>
            <a:endParaRPr lang="en-US" dirty="0"/>
          </a:p>
        </p:txBody>
      </p:sp>
      <p:sp>
        <p:nvSpPr>
          <p:cNvPr id="3" name="Content Placeholder 2"/>
          <p:cNvSpPr>
            <a:spLocks noGrp="1"/>
          </p:cNvSpPr>
          <p:nvPr>
            <p:ph idx="1"/>
          </p:nvPr>
        </p:nvSpPr>
        <p:spPr/>
        <p:txBody>
          <a:bodyPr/>
          <a:lstStyle/>
          <a:p>
            <a:r>
              <a:rPr lang="en-US" dirty="0" smtClean="0"/>
              <a:t>Creative thinking is crucial</a:t>
            </a:r>
          </a:p>
          <a:p>
            <a:r>
              <a:rPr lang="en-US" dirty="0" smtClean="0"/>
              <a:t>Leonardo </a:t>
            </a:r>
            <a:r>
              <a:rPr lang="en-US" dirty="0"/>
              <a:t>da Vinci </a:t>
            </a:r>
            <a:r>
              <a:rPr lang="en-US" dirty="0" smtClean="0"/>
              <a:t>(Lived 1452-1519)</a:t>
            </a:r>
          </a:p>
          <a:p>
            <a:r>
              <a:rPr lang="en-US" dirty="0" smtClean="0"/>
              <a:t>Factors such as technology prevented the idea from becoming reality 600</a:t>
            </a:r>
            <a:r>
              <a:rPr lang="en-US" baseline="30000" dirty="0" smtClean="0"/>
              <a:t>+</a:t>
            </a:r>
            <a:r>
              <a:rPr lang="en-US" dirty="0" smtClean="0"/>
              <a:t> years ago</a:t>
            </a:r>
            <a:endParaRPr lang="en-US" dirty="0"/>
          </a:p>
        </p:txBody>
      </p:sp>
      <p:pic>
        <p:nvPicPr>
          <p:cNvPr id="3074" name="Picture 2" descr="C:\Users\gholt\Desktop\699px-Leonardo_flying_machi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306870"/>
            <a:ext cx="3728467" cy="32004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gholt\Desktop\Design_for_a_Flying_Machi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905" y="3306870"/>
            <a:ext cx="3669425" cy="3200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73670" y="6477000"/>
            <a:ext cx="3095719" cy="369332"/>
          </a:xfrm>
          <a:prstGeom prst="rect">
            <a:avLst/>
          </a:prstGeom>
          <a:noFill/>
        </p:spPr>
        <p:txBody>
          <a:bodyPr wrap="none" rtlCol="0">
            <a:spAutoFit/>
          </a:bodyPr>
          <a:lstStyle/>
          <a:p>
            <a:r>
              <a:rPr lang="en-US" dirty="0" smtClean="0"/>
              <a:t>Drawing of a Flying Machine</a:t>
            </a:r>
            <a:endParaRPr lang="en-US" dirty="0"/>
          </a:p>
        </p:txBody>
      </p:sp>
      <p:sp>
        <p:nvSpPr>
          <p:cNvPr id="7" name="TextBox 6"/>
          <p:cNvSpPr txBox="1"/>
          <p:nvPr/>
        </p:nvSpPr>
        <p:spPr>
          <a:xfrm>
            <a:off x="5156457" y="6477000"/>
            <a:ext cx="2877711" cy="369332"/>
          </a:xfrm>
          <a:prstGeom prst="rect">
            <a:avLst/>
          </a:prstGeom>
          <a:noFill/>
        </p:spPr>
        <p:txBody>
          <a:bodyPr wrap="none" rtlCol="0">
            <a:spAutoFit/>
          </a:bodyPr>
          <a:lstStyle/>
          <a:p>
            <a:r>
              <a:rPr lang="en-US" dirty="0" smtClean="0"/>
              <a:t>Model of a Flying Machine</a:t>
            </a:r>
            <a:endParaRPr lang="en-US" dirty="0"/>
          </a:p>
        </p:txBody>
      </p:sp>
    </p:spTree>
    <p:extLst>
      <p:ext uri="{BB962C8B-B14F-4D97-AF65-F5344CB8AC3E}">
        <p14:creationId xmlns:p14="http://schemas.microsoft.com/office/powerpoint/2010/main" val="12131036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Lighter Than Air</a:t>
            </a:r>
            <a:endParaRPr lang="en-US" dirty="0"/>
          </a:p>
        </p:txBody>
      </p:sp>
      <p:sp>
        <p:nvSpPr>
          <p:cNvPr id="3" name="Content Placeholder 2"/>
          <p:cNvSpPr>
            <a:spLocks noGrp="1"/>
          </p:cNvSpPr>
          <p:nvPr>
            <p:ph idx="1"/>
          </p:nvPr>
        </p:nvSpPr>
        <p:spPr/>
        <p:txBody>
          <a:bodyPr/>
          <a:lstStyle/>
          <a:p>
            <a:r>
              <a:rPr lang="en-US" dirty="0" smtClean="0"/>
              <a:t>Designing and flying a lighter than air vehicle was an important step</a:t>
            </a:r>
          </a:p>
          <a:p>
            <a:r>
              <a:rPr lang="en-US" dirty="0" smtClean="0"/>
              <a:t>Montgolfier brothers, 1782</a:t>
            </a:r>
          </a:p>
          <a:p>
            <a:r>
              <a:rPr lang="en-US" dirty="0" smtClean="0"/>
              <a:t>What </a:t>
            </a:r>
            <a:r>
              <a:rPr lang="en-US" dirty="0"/>
              <a:t>inspired lighter than air flight</a:t>
            </a:r>
            <a:r>
              <a:rPr lang="en-US" dirty="0" smtClean="0"/>
              <a:t>?</a:t>
            </a:r>
          </a:p>
          <a:p>
            <a:pPr lvl="1"/>
            <a:r>
              <a:rPr lang="en-US" dirty="0" smtClean="0"/>
              <a:t>Rising smoke</a:t>
            </a:r>
            <a:endParaRPr lang="en-US" dirty="0"/>
          </a:p>
        </p:txBody>
      </p:sp>
      <p:pic>
        <p:nvPicPr>
          <p:cNvPr id="4" name="Picture 3" descr="C:\Users\bkind\AppData\Local\Temp\iStock_000008450326XSmal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1400" y="3429000"/>
            <a:ext cx="2690811" cy="335917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gholt\Desktop\Early_flight_02562u_(2) (Mediu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2185592"/>
            <a:ext cx="3144825" cy="460258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gholt\Desktop\Early_flight_02562u_(2) (Medium).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16988" y="3429000"/>
            <a:ext cx="2295237" cy="3359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7696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050"/>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gholt\Desktop\00626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4452" y="2667000"/>
            <a:ext cx="5722548" cy="41220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gholt\Desktop\00626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599" y="4044207"/>
            <a:ext cx="3810591" cy="274481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Heavier Than Air Vehicles</a:t>
            </a:r>
            <a:endParaRPr lang="en-US" dirty="0"/>
          </a:p>
        </p:txBody>
      </p:sp>
      <p:sp>
        <p:nvSpPr>
          <p:cNvPr id="3" name="Content Placeholder 2"/>
          <p:cNvSpPr>
            <a:spLocks noGrp="1"/>
          </p:cNvSpPr>
          <p:nvPr>
            <p:ph idx="1"/>
          </p:nvPr>
        </p:nvSpPr>
        <p:spPr/>
        <p:txBody>
          <a:bodyPr/>
          <a:lstStyle/>
          <a:p>
            <a:r>
              <a:rPr lang="en-US" dirty="0" smtClean="0"/>
              <a:t>Orville and Wilbur Wright flew the Wright Flyer on December 14, 1903</a:t>
            </a:r>
          </a:p>
          <a:p>
            <a:pPr lvl="1"/>
            <a:r>
              <a:rPr lang="en-US" dirty="0" smtClean="0"/>
              <a:t>Flew 120 feet in </a:t>
            </a:r>
            <a:r>
              <a:rPr lang="en-US" dirty="0"/>
              <a:t>12 </a:t>
            </a:r>
            <a:r>
              <a:rPr lang="en-US" dirty="0" smtClean="0"/>
              <a:t>seconds @ 6.8 mph</a:t>
            </a:r>
          </a:p>
          <a:p>
            <a:r>
              <a:rPr lang="en-US" dirty="0" smtClean="0"/>
              <a:t>Built on concepts from others</a:t>
            </a:r>
          </a:p>
          <a:p>
            <a:pPr lvl="1"/>
            <a:r>
              <a:rPr lang="en-US" dirty="0" smtClean="0"/>
              <a:t>Horizontal and vertical surfaces</a:t>
            </a:r>
          </a:p>
          <a:p>
            <a:pPr lvl="1"/>
            <a:r>
              <a:rPr lang="en-US" dirty="0" smtClean="0"/>
              <a:t>Elements of wing design</a:t>
            </a:r>
          </a:p>
        </p:txBody>
      </p:sp>
    </p:spTree>
    <p:extLst>
      <p:ext uri="{BB962C8B-B14F-4D97-AF65-F5344CB8AC3E}">
        <p14:creationId xmlns:p14="http://schemas.microsoft.com/office/powerpoint/2010/main" val="2403744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098"/>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Aerospace Engineering Growth</a:t>
            </a:r>
            <a:endParaRPr lang="en-US" dirty="0"/>
          </a:p>
        </p:txBody>
      </p:sp>
      <p:sp>
        <p:nvSpPr>
          <p:cNvPr id="3" name="Content Placeholder 2"/>
          <p:cNvSpPr>
            <a:spLocks noGrp="1"/>
          </p:cNvSpPr>
          <p:nvPr>
            <p:ph idx="1"/>
          </p:nvPr>
        </p:nvSpPr>
        <p:spPr>
          <a:xfrm>
            <a:off x="457200" y="1066801"/>
            <a:ext cx="8229600" cy="2057400"/>
          </a:xfrm>
        </p:spPr>
        <p:txBody>
          <a:bodyPr/>
          <a:lstStyle/>
          <a:p>
            <a:r>
              <a:rPr lang="en-US" dirty="0" smtClean="0"/>
              <a:t>In one century human flight progressed from a flight of 6.8 mph to thousands of mph for aircraft and tens of thousands mph for spacecraft</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52398" y="2590800"/>
            <a:ext cx="2834402" cy="3354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txBox="1">
            <a:spLocks/>
          </p:cNvSpPr>
          <p:nvPr/>
        </p:nvSpPr>
        <p:spPr bwMode="auto">
          <a:xfrm>
            <a:off x="457200" y="3124200"/>
            <a:ext cx="8229600" cy="3352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kern="0" dirty="0" smtClean="0"/>
              <a:t>How?</a:t>
            </a:r>
          </a:p>
          <a:p>
            <a:pPr lvl="1"/>
            <a:r>
              <a:rPr lang="en-US" kern="0" dirty="0" smtClean="0"/>
              <a:t>STEM</a:t>
            </a:r>
          </a:p>
          <a:p>
            <a:pPr lvl="2"/>
            <a:r>
              <a:rPr lang="en-US" kern="0" dirty="0" smtClean="0"/>
              <a:t>Science</a:t>
            </a:r>
          </a:p>
          <a:p>
            <a:pPr lvl="2"/>
            <a:r>
              <a:rPr lang="en-US" kern="0" dirty="0" smtClean="0"/>
              <a:t>Technology</a:t>
            </a:r>
          </a:p>
          <a:p>
            <a:pPr lvl="2"/>
            <a:r>
              <a:rPr lang="en-US" kern="0" dirty="0" smtClean="0"/>
              <a:t>Engineering</a:t>
            </a:r>
          </a:p>
          <a:p>
            <a:pPr lvl="2"/>
            <a:r>
              <a:rPr lang="en-US" kern="0" dirty="0" smtClean="0"/>
              <a:t>Math</a:t>
            </a:r>
          </a:p>
          <a:p>
            <a:pPr lvl="1"/>
            <a:r>
              <a:rPr lang="en-US" kern="0" dirty="0" smtClean="0"/>
              <a:t>Image, design, test, </a:t>
            </a:r>
            <a:r>
              <a:rPr lang="en-US" kern="0" dirty="0" smtClean="0">
                <a:solidFill>
                  <a:srgbClr val="FF0000"/>
                </a:solidFill>
              </a:rPr>
              <a:t>fail, learn, try again</a:t>
            </a:r>
            <a:endParaRPr lang="en-US" kern="0" dirty="0">
              <a:solidFill>
                <a:srgbClr val="FF0000"/>
              </a:solidFill>
            </a:endParaRPr>
          </a:p>
        </p:txBody>
      </p:sp>
    </p:spTree>
    <p:extLst>
      <p:ext uri="{BB962C8B-B14F-4D97-AF65-F5344CB8AC3E}">
        <p14:creationId xmlns:p14="http://schemas.microsoft.com/office/powerpoint/2010/main" val="2528955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Commercial Aviation</a:t>
            </a:r>
            <a:endParaRPr lang="en-US" dirty="0"/>
          </a:p>
        </p:txBody>
      </p:sp>
      <p:sp>
        <p:nvSpPr>
          <p:cNvPr id="3" name="Content Placeholder 2"/>
          <p:cNvSpPr>
            <a:spLocks noGrp="1"/>
          </p:cNvSpPr>
          <p:nvPr>
            <p:ph idx="1"/>
          </p:nvPr>
        </p:nvSpPr>
        <p:spPr/>
        <p:txBody>
          <a:bodyPr/>
          <a:lstStyle/>
          <a:p>
            <a:r>
              <a:rPr lang="en-US" dirty="0" smtClean="0"/>
              <a:t>Catalysts for growth</a:t>
            </a:r>
          </a:p>
          <a:p>
            <a:pPr lvl="1"/>
            <a:r>
              <a:rPr lang="en-US" dirty="0" smtClean="0"/>
              <a:t>Legislation</a:t>
            </a:r>
          </a:p>
          <a:p>
            <a:pPr lvl="1"/>
            <a:r>
              <a:rPr lang="en-US" dirty="0" smtClean="0"/>
              <a:t>Competition and fame</a:t>
            </a:r>
          </a:p>
          <a:p>
            <a:pPr lvl="2"/>
            <a:r>
              <a:rPr lang="en-US" dirty="0" smtClean="0"/>
              <a:t>Charles Lindbergh</a:t>
            </a:r>
          </a:p>
          <a:p>
            <a:pPr lvl="3"/>
            <a:r>
              <a:rPr lang="en-US" dirty="0"/>
              <a:t>F</a:t>
            </a:r>
            <a:r>
              <a:rPr lang="en-US" dirty="0" smtClean="0"/>
              <a:t>irst non-stop crossing of Atlantic ocean </a:t>
            </a:r>
            <a:r>
              <a:rPr lang="en-US" dirty="0"/>
              <a:t>(1927)</a:t>
            </a:r>
          </a:p>
          <a:p>
            <a:pPr lvl="3"/>
            <a:r>
              <a:rPr lang="en-US" u="sng" dirty="0" smtClean="0"/>
              <a:t>Won </a:t>
            </a:r>
            <a:r>
              <a:rPr lang="en-US" u="sng" dirty="0"/>
              <a:t>the </a:t>
            </a:r>
            <a:r>
              <a:rPr lang="en-US" u="sng" dirty="0" err="1"/>
              <a:t>Orteig</a:t>
            </a:r>
            <a:r>
              <a:rPr lang="en-US" u="sng" dirty="0"/>
              <a:t> </a:t>
            </a:r>
            <a:r>
              <a:rPr lang="en-US" u="sng" dirty="0" smtClean="0"/>
              <a:t>Prize</a:t>
            </a:r>
            <a:r>
              <a:rPr lang="en-US" dirty="0" smtClean="0"/>
              <a:t> as result</a:t>
            </a:r>
          </a:p>
          <a:p>
            <a:pPr lvl="2"/>
            <a:r>
              <a:rPr lang="en-US" dirty="0" smtClean="0"/>
              <a:t>Amelia Earhart</a:t>
            </a:r>
          </a:p>
          <a:p>
            <a:pPr lvl="3"/>
            <a:r>
              <a:rPr lang="en-US" dirty="0" smtClean="0"/>
              <a:t>First woman non-stop </a:t>
            </a:r>
            <a:r>
              <a:rPr lang="en-US" dirty="0"/>
              <a:t>crossing of Atlantic </a:t>
            </a:r>
            <a:r>
              <a:rPr lang="en-US" dirty="0" smtClean="0"/>
              <a:t>ocean (1932)</a:t>
            </a:r>
          </a:p>
          <a:p>
            <a:pPr lvl="1"/>
            <a:r>
              <a:rPr lang="en-US" dirty="0" smtClean="0"/>
              <a:t>Need for fast transportation</a:t>
            </a:r>
          </a:p>
          <a:p>
            <a:pPr lvl="2"/>
            <a:r>
              <a:rPr lang="en-US" dirty="0" smtClean="0"/>
              <a:t>Mail delivery</a:t>
            </a:r>
          </a:p>
          <a:p>
            <a:pPr lvl="2"/>
            <a:r>
              <a:rPr lang="en-US" dirty="0" smtClean="0"/>
              <a:t>Paying passengers</a:t>
            </a:r>
            <a:endParaRPr lang="en-US" dirty="0"/>
          </a:p>
        </p:txBody>
      </p:sp>
      <p:pic>
        <p:nvPicPr>
          <p:cNvPr id="5122" name="Picture 2" descr="C:\Users\gholt\Desktop\Douglas_DC-3_Aigle_Azur_Palas_Jet_195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3239" y="990600"/>
            <a:ext cx="3946032" cy="21336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gholt\Desktop\Spirit_of_St._Loui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5029121"/>
            <a:ext cx="3496541" cy="1638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30530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Military</a:t>
            </a:r>
            <a:endParaRPr lang="en-US" dirty="0"/>
          </a:p>
        </p:txBody>
      </p:sp>
      <p:sp>
        <p:nvSpPr>
          <p:cNvPr id="3" name="Content Placeholder 2"/>
          <p:cNvSpPr>
            <a:spLocks noGrp="1"/>
          </p:cNvSpPr>
          <p:nvPr>
            <p:ph idx="1"/>
          </p:nvPr>
        </p:nvSpPr>
        <p:spPr>
          <a:xfrm>
            <a:off x="457200" y="1066800"/>
            <a:ext cx="8229600" cy="5334000"/>
          </a:xfrm>
        </p:spPr>
        <p:txBody>
          <a:bodyPr/>
          <a:lstStyle/>
          <a:p>
            <a:r>
              <a:rPr lang="en-US" dirty="0" smtClean="0"/>
              <a:t>Word War I through start WWII</a:t>
            </a:r>
          </a:p>
          <a:p>
            <a:pPr lvl="1"/>
            <a:r>
              <a:rPr lang="en-US" dirty="0" smtClean="0"/>
              <a:t>Engineers developed:</a:t>
            </a:r>
          </a:p>
          <a:p>
            <a:pPr lvl="2"/>
            <a:r>
              <a:rPr lang="en-US" dirty="0" smtClean="0"/>
              <a:t>More efficient aircraft</a:t>
            </a:r>
          </a:p>
          <a:p>
            <a:pPr lvl="2"/>
            <a:r>
              <a:rPr lang="en-US" dirty="0" smtClean="0"/>
              <a:t>Better engines</a:t>
            </a:r>
          </a:p>
          <a:p>
            <a:r>
              <a:rPr lang="en-US" dirty="0" smtClean="0"/>
              <a:t>World War II</a:t>
            </a:r>
          </a:p>
          <a:p>
            <a:pPr lvl="1"/>
            <a:r>
              <a:rPr lang="en-US" dirty="0" smtClean="0"/>
              <a:t>Demand for aircraft was extreme</a:t>
            </a:r>
          </a:p>
          <a:p>
            <a:pPr lvl="1"/>
            <a:r>
              <a:rPr lang="en-US" dirty="0" smtClean="0"/>
              <a:t>Advances in aerospace engineering and manufacturing capability made this possible</a:t>
            </a:r>
          </a:p>
          <a:p>
            <a:pPr lvl="2"/>
            <a:r>
              <a:rPr lang="en-US" dirty="0" smtClean="0"/>
              <a:t>Aircraft performance</a:t>
            </a:r>
          </a:p>
          <a:p>
            <a:pPr lvl="2"/>
            <a:r>
              <a:rPr lang="en-US" dirty="0" smtClean="0"/>
              <a:t>Navigation aids</a:t>
            </a:r>
          </a:p>
          <a:p>
            <a:pPr lvl="2"/>
            <a:r>
              <a:rPr lang="en-US" dirty="0" smtClean="0"/>
              <a:t>RADAR</a:t>
            </a:r>
            <a:endParaRPr lang="en-US" dirty="0"/>
          </a:p>
        </p:txBody>
      </p:sp>
    </p:spTree>
    <p:extLst>
      <p:ext uri="{BB962C8B-B14F-4D97-AF65-F5344CB8AC3E}">
        <p14:creationId xmlns:p14="http://schemas.microsoft.com/office/powerpoint/2010/main" val="36561535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8&quot; unique_id=&quot;10044&quot;&gt;&lt;/object&gt;&lt;object type=&quot;2&quot; unique_id=&quot;10045&quot;&gt;&lt;object type=&quot;3&quot; unique_id=&quot;10046&quot;&gt;&lt;property id=&quot;20148&quot; value=&quot;5&quot;/&gt;&lt;property id=&quot;20300&quot; value=&quot;Slide 1&quot;/&gt;&lt;property id=&quot;20307&quot; value=&quot;256&quot;/&gt;&lt;/object&gt;&lt;object type=&quot;3&quot; unique_id=&quot;10047&quot;&gt;&lt;property id=&quot;20148&quot; value=&quot;5&quot;/&gt;&lt;property id=&quot;20300&quot; value=&quot;Slide 2&quot;/&gt;&lt;property id=&quot;20307&quot; value=&quot;258&quot;/&gt;&lt;/object&gt;&lt;object type=&quot;3&quot; unique_id=&quot;10048&quot;&gt;&lt;property id=&quot;20148&quot; value=&quot;5&quot;/&gt;&lt;property id=&quot;20300&quot; value=&quot;Slide 3 - &amp;quot;References&amp;quot;&quot;/&gt;&lt;property id=&quot;20307&quot; value=&quot;259&quot;/&gt;&lt;/object&gt;&lt;/object&gt;&lt;/object&gt;&lt;/database&gt;"/>
  <p:tag name="SECTOMILLISECCONVERTED" val="1"/>
</p:tagLst>
</file>

<file path=ppt/theme/theme1.xml><?xml version="1.0" encoding="utf-8"?>
<a:theme xmlns:a="http://schemas.openxmlformats.org/drawingml/2006/main" name="PowerPointTemplateAE_2009_1217_NEW NEW Template">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PowerPointTemplateAE_2009_1217_NEW NEW Template</Template>
  <TotalTime>904</TotalTime>
  <Words>1453</Words>
  <Application>Microsoft Office PowerPoint</Application>
  <PresentationFormat>On-screen Show (4:3)</PresentationFormat>
  <Paragraphs>185</Paragraphs>
  <Slides>28</Slides>
  <Notes>5</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28</vt:i4>
      </vt:variant>
    </vt:vector>
  </HeadingPairs>
  <TitlesOfParts>
    <vt:vector size="32" baseType="lpstr">
      <vt:lpstr>Arial</vt:lpstr>
      <vt:lpstr>Georgia</vt:lpstr>
      <vt:lpstr>PowerPointTemplateAE_2009_1217_NEW NEW Template</vt:lpstr>
      <vt:lpstr>1_Custom Design</vt:lpstr>
      <vt:lpstr>PowerPoint Presentation</vt:lpstr>
      <vt:lpstr>Why Human Flight?</vt:lpstr>
      <vt:lpstr>Aerospace Engineering</vt:lpstr>
      <vt:lpstr>Early Aerospace Engineering</vt:lpstr>
      <vt:lpstr>Lighter Than Air</vt:lpstr>
      <vt:lpstr>Heavier Than Air Vehicles</vt:lpstr>
      <vt:lpstr>Aerospace Engineering Growth</vt:lpstr>
      <vt:lpstr>Commercial Aviation</vt:lpstr>
      <vt:lpstr>Military</vt:lpstr>
      <vt:lpstr>Increasing Performance</vt:lpstr>
      <vt:lpstr>Continued Development</vt:lpstr>
      <vt:lpstr>Rotorcraft</vt:lpstr>
      <vt:lpstr>Space Flight</vt:lpstr>
      <vt:lpstr>Space Flight</vt:lpstr>
      <vt:lpstr>Space Race</vt:lpstr>
      <vt:lpstr>Space Race</vt:lpstr>
      <vt:lpstr>Space Race</vt:lpstr>
      <vt:lpstr>Space</vt:lpstr>
      <vt:lpstr>Space Competition</vt:lpstr>
      <vt:lpstr>Aerospace Engineering</vt:lpstr>
      <vt:lpstr>References</vt:lpstr>
      <vt:lpstr>References</vt:lpstr>
      <vt:lpstr>References</vt:lpstr>
      <vt:lpstr>References</vt:lpstr>
      <vt:lpstr>References</vt:lpstr>
      <vt:lpstr>References</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1.1 Evolution of Human Flight</dc:title>
  <dc:subject>AE - Lesson x.y - Lesson title</dc:subject>
  <dc:creator>PLTW Programs Team</dc:creator>
  <cp:lastModifiedBy>sysop-sa</cp:lastModifiedBy>
  <cp:revision>65</cp:revision>
  <dcterms:created xsi:type="dcterms:W3CDTF">2010-01-04T14:07:12Z</dcterms:created>
  <dcterms:modified xsi:type="dcterms:W3CDTF">2016-08-12T20:11:30Z</dcterms:modified>
</cp:coreProperties>
</file>